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0" r:id="rId1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82"/>
    <p:restoredTop sz="94678"/>
  </p:normalViewPr>
  <p:slideViewPr>
    <p:cSldViewPr snapToGrid="0">
      <p:cViewPr varScale="1">
        <p:scale>
          <a:sx n="73" d="100"/>
          <a:sy n="73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Cartel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annagalante\Desktop\CORSI%20PER%20PPT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annagalante\Desktop\CORSI%20PER%20PPT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Foglio1!$C$4</c:f>
              <c:strCache>
                <c:ptCount val="1"/>
                <c:pt idx="0">
                  <c:v>ORE EROGATE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multiLvlStrRef>
              <c:f>Foglio1!$A$5:$B$10</c:f>
              <c:multiLvlStrCache>
                <c:ptCount val="6"/>
                <c:lvl>
                  <c:pt idx="0">
                    <c:v>1^ TUTTI I CORSI DI TUTTE LE SEDI</c:v>
                  </c:pt>
                  <c:pt idx="1">
                    <c:v>1^ TUTTI I CORSI DI TUTTE LE SEDI</c:v>
                  </c:pt>
                  <c:pt idx="2">
                    <c:v>1^ TUTTI I CORSI DI TUTTE LE SEDI</c:v>
                  </c:pt>
                  <c:pt idx="3">
                    <c:v>1^ LES</c:v>
                  </c:pt>
                  <c:pt idx="4">
                    <c:v>1° PERIODO P</c:v>
                  </c:pt>
                  <c:pt idx="5">
                    <c:v>5^ EX IeFP SEDE E OLMO</c:v>
                  </c:pt>
                </c:lvl>
                <c:lvl>
                  <c:pt idx="0">
                    <c:v>ITALIANO</c:v>
                  </c:pt>
                  <c:pt idx="1">
                    <c:v>MATEMATICA</c:v>
                  </c:pt>
                  <c:pt idx="2">
                    <c:v>INGLESE</c:v>
                  </c:pt>
                  <c:pt idx="3">
                    <c:v>FRANCESE</c:v>
                  </c:pt>
                  <c:pt idx="4">
                    <c:v>ITALIANO</c:v>
                  </c:pt>
                  <c:pt idx="5">
                    <c:v>FRANCESE</c:v>
                  </c:pt>
                </c:lvl>
              </c:multiLvlStrCache>
            </c:multiLvlStrRef>
          </c:cat>
          <c:val>
            <c:numRef>
              <c:f>Foglio1!$C$5:$C$10</c:f>
              <c:numCache>
                <c:formatCode>General</c:formatCode>
                <c:ptCount val="6"/>
                <c:pt idx="0">
                  <c:v>140</c:v>
                </c:pt>
                <c:pt idx="1">
                  <c:v>140</c:v>
                </c:pt>
                <c:pt idx="2">
                  <c:v>140</c:v>
                </c:pt>
                <c:pt idx="3">
                  <c:v>20</c:v>
                </c:pt>
                <c:pt idx="4">
                  <c:v>10</c:v>
                </c:pt>
                <c:pt idx="5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8E-4242-AA1C-62E4CD826D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95897600"/>
        <c:axId val="339698751"/>
      </c:barChart>
      <c:catAx>
        <c:axId val="795897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39698751"/>
        <c:crosses val="autoZero"/>
        <c:auto val="1"/>
        <c:lblAlgn val="ctr"/>
        <c:lblOffset val="100"/>
        <c:noMultiLvlLbl val="0"/>
      </c:catAx>
      <c:valAx>
        <c:axId val="339698751"/>
        <c:scaling>
          <c:orientation val="minMax"/>
          <c:max val="14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it-IT"/>
          </a:p>
        </c:txPr>
        <c:crossAx val="7958976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multiLvlStrRef>
              <c:f>Foglio2!$A$5:$B$8</c:f>
              <c:multiLvlStrCache>
                <c:ptCount val="4"/>
                <c:lvl>
                  <c:pt idx="0">
                    <c:v>4D + 5D + 5G + 5H</c:v>
                  </c:pt>
                  <c:pt idx="1">
                    <c:v>3Do + 5Do</c:v>
                  </c:pt>
                  <c:pt idx="2">
                    <c:v>II PERIODO CORSO N SERALE</c:v>
                  </c:pt>
                  <c:pt idx="3">
                    <c:v>III PERIODO CORSO N SERALE</c:v>
                  </c:pt>
                </c:lvl>
                <c:lvl>
                  <c:pt idx="0">
                    <c:v>LAB. PASTICCERIA OSPITALITA'</c:v>
                  </c:pt>
                  <c:pt idx="1">
                    <c:v>LAB. PASTICCERIA OLMO</c:v>
                  </c:pt>
                  <c:pt idx="2">
                    <c:v>IGIENE E CULTURA MEDICO SANITARIA</c:v>
                  </c:pt>
                  <c:pt idx="3">
                    <c:v>IGIENE E CULTURA MEDICO SANITARIA</c:v>
                  </c:pt>
                </c:lvl>
              </c:multiLvlStrCache>
            </c:multiLvlStrRef>
          </c:cat>
          <c:val>
            <c:numRef>
              <c:f>Foglio2!$C$5:$C$8</c:f>
              <c:numCache>
                <c:formatCode>General</c:formatCode>
                <c:ptCount val="4"/>
                <c:pt idx="0">
                  <c:v>12</c:v>
                </c:pt>
                <c:pt idx="1">
                  <c:v>24</c:v>
                </c:pt>
                <c:pt idx="2">
                  <c:v>10</c:v>
                </c:pt>
                <c:pt idx="3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D9-2247-9F02-692A68CC59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06989487"/>
        <c:axId val="706993983"/>
      </c:barChart>
      <c:catAx>
        <c:axId val="7069894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it-IT"/>
          </a:p>
        </c:txPr>
        <c:crossAx val="706993983"/>
        <c:crosses val="autoZero"/>
        <c:auto val="1"/>
        <c:lblAlgn val="ctr"/>
        <c:lblOffset val="100"/>
        <c:noMultiLvlLbl val="0"/>
      </c:catAx>
      <c:valAx>
        <c:axId val="706993983"/>
        <c:scaling>
          <c:orientation val="minMax"/>
          <c:max val="2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it-IT"/>
          </a:p>
        </c:txPr>
        <c:crossAx val="706989487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>
          <a:latin typeface="Calibri" panose="020F0502020204030204" pitchFamily="34" charset="0"/>
          <a:cs typeface="Calibri" panose="020F0502020204030204" pitchFamily="34" charset="0"/>
        </a:defRPr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multiLvlStrRef>
              <c:f>Foglio3!$A$5:$B$9</c:f>
              <c:multiLvlStrCache>
                <c:ptCount val="5"/>
                <c:lvl>
                  <c:pt idx="0">
                    <c:v>LICEO GASTEL</c:v>
                  </c:pt>
                  <c:pt idx="1">
                    <c:v>POLO OSPITALITA'</c:v>
                  </c:pt>
                  <c:pt idx="2">
                    <c:v>POLO OSPITALITA'</c:v>
                  </c:pt>
                  <c:pt idx="3">
                    <c:v>POLO ECONOMICO SOCIALE</c:v>
                  </c:pt>
                  <c:pt idx="4">
                    <c:v>POLO ECONOMICO SOCIALE</c:v>
                  </c:pt>
                </c:lvl>
                <c:lvl>
                  <c:pt idx="0">
                    <c:v>MATEMATICA</c:v>
                  </c:pt>
                  <c:pt idx="1">
                    <c:v>INGLESE</c:v>
                  </c:pt>
                  <c:pt idx="2">
                    <c:v>DTA</c:v>
                  </c:pt>
                  <c:pt idx="3">
                    <c:v>INGLESE</c:v>
                  </c:pt>
                  <c:pt idx="4">
                    <c:v>DIRITTO </c:v>
                  </c:pt>
                </c:lvl>
              </c:multiLvlStrCache>
            </c:multiLvlStrRef>
          </c:cat>
          <c:val>
            <c:numRef>
              <c:f>Foglio3!$C$5:$C$9</c:f>
              <c:numCache>
                <c:formatCode>General</c:formatCode>
                <c:ptCount val="5"/>
                <c:pt idx="0">
                  <c:v>20</c:v>
                </c:pt>
                <c:pt idx="1">
                  <c:v>20</c:v>
                </c:pt>
                <c:pt idx="2">
                  <c:v>20</c:v>
                </c:pt>
                <c:pt idx="3">
                  <c:v>20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FE-C640-AB80-435349B636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38826704"/>
        <c:axId val="1239264624"/>
      </c:barChart>
      <c:catAx>
        <c:axId val="1238826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it-IT"/>
          </a:p>
        </c:txPr>
        <c:crossAx val="1239264624"/>
        <c:crosses val="autoZero"/>
        <c:auto val="1"/>
        <c:lblAlgn val="ctr"/>
        <c:lblOffset val="100"/>
        <c:noMultiLvlLbl val="0"/>
      </c:catAx>
      <c:valAx>
        <c:axId val="1239264624"/>
        <c:scaling>
          <c:orientation val="minMax"/>
          <c:max val="2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it-IT"/>
          </a:p>
        </c:txPr>
        <c:crossAx val="12388267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F7795C-F9BC-0E2C-30F2-AEBBF78EDF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CE6AB80-E275-601E-83DD-EF01DC3A16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DA4EF12-457A-15D7-6360-C29433EC0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9E29B-F6C6-7041-B879-7B75834AF25B}" type="datetimeFigureOut">
              <a:rPr lang="it-IT" smtClean="0"/>
              <a:t>05/03/2025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2E7F140-BD11-F2D2-0FD5-4C7B9F688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7FE9229-627B-47E0-57CB-90AB81F93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24674-9872-DE43-8FDF-47DAC42816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4341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96B307C-EDB7-52F8-76DE-072D59C36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77993D5-FB57-3B76-5A70-FF163370E6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C4F0FE7-A3E3-E0D9-EA14-19438866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9E29B-F6C6-7041-B879-7B75834AF25B}" type="datetimeFigureOut">
              <a:rPr lang="it-IT" smtClean="0"/>
              <a:t>05/03/2025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BBD6E69-5C02-B9D2-A4FC-9E0DA9197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DCFFE4F-000B-FDEC-3465-5B4B12D84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24674-9872-DE43-8FDF-47DAC42816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9021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8C5B24CF-6AA9-5F17-3626-B5719A67CE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DF44684-01BE-9002-F007-FD65A38905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B9A6C4B-E1F9-869A-F8D9-7825523FE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9E29B-F6C6-7041-B879-7B75834AF25B}" type="datetimeFigureOut">
              <a:rPr lang="it-IT" smtClean="0"/>
              <a:t>05/03/2025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BE2C50B-0671-3642-6409-7F8249FA6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ED52EA4-1596-69C5-E75A-C3B568905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24674-9872-DE43-8FDF-47DAC42816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9123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C17EF5E-2DEA-7D28-7467-60ADACF39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603C010-AA32-3042-1508-6D2CA23807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8D419C8-4C87-B8EA-C5A2-ECB9C9AE1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9E29B-F6C6-7041-B879-7B75834AF25B}" type="datetimeFigureOut">
              <a:rPr lang="it-IT" smtClean="0"/>
              <a:t>05/03/2025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411ECA6-576B-2214-5808-C9F067B87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DEC758E-4438-48EC-58A0-4E3731432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24674-9872-DE43-8FDF-47DAC42816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4574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56EDED-53CF-3EAE-36EC-3E36608E3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CA0CD15-4383-521F-508D-F1D66E435C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2B0FAFD-0F4A-D43A-E282-4600C9EA2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9E29B-F6C6-7041-B879-7B75834AF25B}" type="datetimeFigureOut">
              <a:rPr lang="it-IT" smtClean="0"/>
              <a:t>05/03/2025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31DD21C-96AB-AF56-1238-E950CDD36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7C726A6-D48F-3520-B8CF-60CCD5ABF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24674-9872-DE43-8FDF-47DAC42816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0394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2C8671-65E0-9233-BAF1-8A98BCA66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3CBF4C6-DE19-8CE1-FC67-3CFCA94599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72511C3-176F-B562-BCEB-69B94EAF06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271B0D8-513E-5594-80D1-5F683A680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9E29B-F6C6-7041-B879-7B75834AF25B}" type="datetimeFigureOut">
              <a:rPr lang="it-IT" smtClean="0"/>
              <a:t>05/03/2025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84C7B9F-CFB7-952E-A753-2B24CDBE0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795F6E8-6322-EF7D-CFC2-23853F7B8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24674-9872-DE43-8FDF-47DAC42816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0615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EBE3ABF-0268-8E8E-B0B0-517B92E17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C34EA4E-AC5F-8D60-E05A-8B972A3B0F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7B2D2FC-577B-0B74-9C1C-CC0817B208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485991A-657B-8737-7285-7E7041C01A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47DDB6C-8C6B-4C68-141A-62C63826AE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44916DA-0B52-D7D3-7624-78439F4E6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9E29B-F6C6-7041-B879-7B75834AF25B}" type="datetimeFigureOut">
              <a:rPr lang="it-IT" smtClean="0"/>
              <a:t>05/03/2025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E4F4180-889C-FB46-2F48-781ED0D7D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AFB754CA-0938-75FD-1FB6-4A264FF84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24674-9872-DE43-8FDF-47DAC42816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4964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87464E-52AC-089E-B4CE-E7728501E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3062F38-9E99-85A7-FAA7-CB3C3DAFB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9E29B-F6C6-7041-B879-7B75834AF25B}" type="datetimeFigureOut">
              <a:rPr lang="it-IT" smtClean="0"/>
              <a:t>05/03/2025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DC99B78-C314-3EC3-D8EF-84A7E2EB2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EBF1182-0A2B-877A-DB9C-C1C3623E1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24674-9872-DE43-8FDF-47DAC42816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5108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AC347789-85BB-30A2-4648-6F0386DBE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9E29B-F6C6-7041-B879-7B75834AF25B}" type="datetimeFigureOut">
              <a:rPr lang="it-IT" smtClean="0"/>
              <a:t>05/03/2025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B0F307D-DAF1-F706-75D6-FAC2EBF65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3924FA1-2DCE-75B7-A911-98CE8BA2E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24674-9872-DE43-8FDF-47DAC42816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9523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90A077-18D6-0E7A-F8D9-DF30EECD0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C7E99B8-192C-5D0E-1A84-2A5C8575CC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486B43E-0D72-917B-5E8F-3400067781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4031075-D8D1-FE4D-B7C0-CC42C05DD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9E29B-F6C6-7041-B879-7B75834AF25B}" type="datetimeFigureOut">
              <a:rPr lang="it-IT" smtClean="0"/>
              <a:t>05/03/2025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DE354ED-9CCA-3A7B-E0C2-6E2EC3A85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0C747C9-4A46-CE27-A618-E67C85D12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24674-9872-DE43-8FDF-47DAC42816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0860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333EEAD-B745-F827-97DE-0D6089D7E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695C02A9-0F03-3B30-1C47-73E26DA6BE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B28B23A-6D3F-5625-82E9-2199B32816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8B7EB8D-F8A4-B374-AF22-2E9F702F5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9E29B-F6C6-7041-B879-7B75834AF25B}" type="datetimeFigureOut">
              <a:rPr lang="it-IT" smtClean="0"/>
              <a:t>05/03/2025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C3A26E8-0611-E16E-3FE2-60F67ADEA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9135FFA-33E9-E023-930E-9C8A1E859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24674-9872-DE43-8FDF-47DAC42816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293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219C19BD-3049-4D05-2A89-6BE43E173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9010317-D54E-0307-223F-9B239CA8FE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F281A84-6BAB-87B1-9CF2-2A2EB0620D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D9E29B-F6C6-7041-B879-7B75834AF25B}" type="datetimeFigureOut">
              <a:rPr lang="it-IT" smtClean="0"/>
              <a:t>05/03/2025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43E94F8-C8DA-656B-4AA3-6EA30BCE84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60AF504-EAAD-316E-A244-4DC92B02FC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E24674-9872-DE43-8FDF-47DAC42816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7638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.png"/><Relationship Id="rId5" Type="http://schemas.openxmlformats.org/officeDocument/2006/relationships/oleObject" Target="../embeddings/oleObject10.bin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1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1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png"/><Relationship Id="rId5" Type="http://schemas.openxmlformats.org/officeDocument/2006/relationships/oleObject" Target="../embeddings/oleObject4.bin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.png"/><Relationship Id="rId5" Type="http://schemas.openxmlformats.org/officeDocument/2006/relationships/oleObject" Target="../embeddings/oleObject7.bin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100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9965635-2D77-82BA-ACB2-2162A3A4A1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5512" y="16002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4400" b="1" dirty="0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a.s.</a:t>
            </a:r>
            <a:r>
              <a:rPr lang="it-IT" sz="44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2024/2025</a:t>
            </a:r>
            <a:br>
              <a:rPr lang="it-IT" sz="44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4400" b="1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4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44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P.N.R.R.  </a:t>
            </a:r>
            <a:br>
              <a:rPr lang="it-IT" sz="44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44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44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44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D.M. 170/2022 </a:t>
            </a:r>
            <a:br>
              <a:rPr lang="it-IT" sz="44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it-IT" sz="4400" b="1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4FFC9B0-3CCC-1818-1FB7-072190404A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5512" y="4297766"/>
            <a:ext cx="9144000" cy="1655762"/>
          </a:xfrm>
        </p:spPr>
        <p:txBody>
          <a:bodyPr>
            <a:normAutofit/>
          </a:bodyPr>
          <a:lstStyle/>
          <a:p>
            <a:r>
              <a:rPr lang="it-IT" sz="4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«SUCCESSO FORMATIVO 22-23»</a:t>
            </a:r>
          </a:p>
          <a:p>
            <a:r>
              <a:rPr lang="it-IT" sz="28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OTTOBRE – NOVEMBRE 2024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2090AF3-ABF7-5EC1-E6B7-32A5B65F9591}"/>
              </a:ext>
            </a:extLst>
          </p:cNvPr>
          <p:cNvSpPr txBox="1"/>
          <p:nvPr/>
        </p:nvSpPr>
        <p:spPr>
          <a:xfrm>
            <a:off x="8352712" y="6241388"/>
            <a:ext cx="348524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1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Collegio Docenti – 11 marzo 2025 – prof.ssa Anna Galante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0609F2D7-F31D-8207-401D-ADA6A311A99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039"/>
          <a:stretch/>
        </p:blipFill>
        <p:spPr bwMode="auto">
          <a:xfrm>
            <a:off x="354039" y="6241388"/>
            <a:ext cx="7200265" cy="40767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5" name="Oggetto 4">
            <a:extLst>
              <a:ext uri="{FF2B5EF4-FFF2-40B4-BE49-F238E27FC236}">
                <a16:creationId xmlns:a16="http://schemas.microsoft.com/office/drawing/2014/main" id="{5CAD4BBE-450D-3A5F-4BCB-4FF4E02EA6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6518268"/>
              </p:ext>
            </p:extLst>
          </p:nvPr>
        </p:nvGraphicFramePr>
        <p:xfrm>
          <a:off x="10818786" y="355002"/>
          <a:ext cx="10191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r:id="rId4" imgW="469900" imgH="247650" progId="PBrush">
                  <p:embed/>
                </p:oleObj>
              </mc:Choice>
              <mc:Fallback>
                <p:oleObj r:id="rId4" imgW="469900" imgH="247650" progId="PBrush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8786" y="355002"/>
                        <a:ext cx="101917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80572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1BE811-0B3D-97F9-1CE3-CF241E1E0D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FACD7681-6074-FBE9-FD68-36F1AF7622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4285" y="1438835"/>
            <a:ext cx="9144000" cy="3267636"/>
          </a:xfrm>
        </p:spPr>
        <p:txBody>
          <a:bodyPr>
            <a:normAutofit/>
          </a:bodyPr>
          <a:lstStyle/>
          <a:p>
            <a:r>
              <a:rPr lang="it-IT" sz="22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100 ORE TOTALI EROGATE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F9B20ADE-DEB1-5B73-48A4-6DCBF513FD2A}"/>
              </a:ext>
            </a:extLst>
          </p:cNvPr>
          <p:cNvSpPr txBox="1"/>
          <p:nvPr/>
        </p:nvSpPr>
        <p:spPr>
          <a:xfrm>
            <a:off x="860612" y="697737"/>
            <a:ext cx="105693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"/>
            <a:r>
              <a:rPr lang="it-IT" sz="2400" b="1" u="none" strike="noStrike" dirty="0">
                <a:solidFill>
                  <a:schemeClr val="accent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ATTIVITA’ DI </a:t>
            </a:r>
            <a:r>
              <a:rPr lang="it-IT" sz="2400" b="1" u="sng" strike="noStrike" dirty="0">
                <a:solidFill>
                  <a:schemeClr val="accent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MENTORING ED </a:t>
            </a:r>
            <a:r>
              <a:rPr lang="it-IT" sz="2400" b="1" u="sng" strike="noStrike" dirty="0" smtClean="0">
                <a:solidFill>
                  <a:schemeClr val="accent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ORIENTAMENTO </a:t>
            </a:r>
            <a:r>
              <a:rPr lang="it-IT" sz="2400" b="1" strike="noStrike" dirty="0" smtClean="0">
                <a:solidFill>
                  <a:schemeClr val="accent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 D.M. 170/2022</a:t>
            </a:r>
            <a:endParaRPr lang="it-IT" sz="2400" b="1" i="0" strike="noStrike" dirty="0">
              <a:solidFill>
                <a:schemeClr val="accent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33D7A1B9-193C-2CED-0D24-D771A1EE6F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908738"/>
              </p:ext>
            </p:extLst>
          </p:nvPr>
        </p:nvGraphicFramePr>
        <p:xfrm>
          <a:off x="726573" y="2273482"/>
          <a:ext cx="10474622" cy="36163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CasellaDiTesto 1">
            <a:extLst>
              <a:ext uri="{FF2B5EF4-FFF2-40B4-BE49-F238E27FC236}">
                <a16:creationId xmlns:a16="http://schemas.microsoft.com/office/drawing/2014/main" id="{A019BD27-6C81-037B-4553-7F00C67B2E8E}"/>
              </a:ext>
            </a:extLst>
          </p:cNvPr>
          <p:cNvSpPr txBox="1"/>
          <p:nvPr/>
        </p:nvSpPr>
        <p:spPr>
          <a:xfrm>
            <a:off x="7944751" y="6314418"/>
            <a:ext cx="348524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1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Collegio Docenti – 11 marzo 2025 – prof.ssa Anna Galante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10FB874B-819D-43E7-F7FD-31395C88C2C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039"/>
          <a:stretch/>
        </p:blipFill>
        <p:spPr bwMode="auto">
          <a:xfrm>
            <a:off x="354039" y="6241388"/>
            <a:ext cx="7200265" cy="40767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6" name="Oggetto 5">
            <a:extLst>
              <a:ext uri="{FF2B5EF4-FFF2-40B4-BE49-F238E27FC236}">
                <a16:creationId xmlns:a16="http://schemas.microsoft.com/office/drawing/2014/main" id="{F19BF92A-4BBE-7E43-92FE-A168ACC59B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7532532"/>
              </p:ext>
            </p:extLst>
          </p:nvPr>
        </p:nvGraphicFramePr>
        <p:xfrm>
          <a:off x="10691607" y="346161"/>
          <a:ext cx="10191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r:id="rId5" imgW="469900" imgH="247650" progId="PBrush">
                  <p:embed/>
                </p:oleObj>
              </mc:Choice>
              <mc:Fallback>
                <p:oleObj r:id="rId5" imgW="469900" imgH="247650" progId="PBrush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91607" y="346161"/>
                        <a:ext cx="101917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7528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100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D1905B6-FE03-6F77-D3EF-D846AAF86E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30EFB5-E621-6684-B177-AF79942247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2390" y="117210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4400" b="1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4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4400" b="1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4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44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P.N.R.R.  </a:t>
            </a:r>
            <a:br>
              <a:rPr lang="it-IT" sz="44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44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44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44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D.M. 19/2024 </a:t>
            </a:r>
            <a:r>
              <a:rPr lang="it-IT" sz="4400" b="1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4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it-IT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472182F-A060-5D2F-552A-DEFB3DF51A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5512" y="3880907"/>
            <a:ext cx="9144000" cy="1655762"/>
          </a:xfrm>
        </p:spPr>
        <p:txBody>
          <a:bodyPr>
            <a:normAutofit/>
          </a:bodyPr>
          <a:lstStyle/>
          <a:p>
            <a:r>
              <a:rPr lang="it-IT" sz="4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«SUCCESSO FORMATIVO 24-25»</a:t>
            </a:r>
          </a:p>
          <a:p>
            <a:r>
              <a:rPr lang="it-IT" sz="28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MARZO – MAGGIO 2025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BE103F0-17C9-66C3-AD9B-305935AED143}"/>
              </a:ext>
            </a:extLst>
          </p:cNvPr>
          <p:cNvSpPr txBox="1"/>
          <p:nvPr/>
        </p:nvSpPr>
        <p:spPr>
          <a:xfrm>
            <a:off x="7958655" y="6241388"/>
            <a:ext cx="348524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1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Collegio Docenti – 11 marzo 2025 – prof.ssa Anna Galante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D3DE7148-C44B-488B-CDE0-18597991B0C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039"/>
          <a:stretch/>
        </p:blipFill>
        <p:spPr bwMode="auto">
          <a:xfrm>
            <a:off x="354039" y="6241388"/>
            <a:ext cx="7200265" cy="40767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6" name="Oggetto 5">
            <a:extLst>
              <a:ext uri="{FF2B5EF4-FFF2-40B4-BE49-F238E27FC236}">
                <a16:creationId xmlns:a16="http://schemas.microsoft.com/office/drawing/2014/main" id="{D459B3A1-9B0D-9024-4E32-4ED2206366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0782306"/>
              </p:ext>
            </p:extLst>
          </p:nvPr>
        </p:nvGraphicFramePr>
        <p:xfrm>
          <a:off x="10559512" y="412761"/>
          <a:ext cx="10191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r:id="rId4" imgW="469900" imgH="247650" progId="PBrush">
                  <p:embed/>
                </p:oleObj>
              </mc:Choice>
              <mc:Fallback>
                <p:oleObj r:id="rId4" imgW="469900" imgH="247650" progId="PBrush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59512" y="412761"/>
                        <a:ext cx="101917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08569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4012B7-9E72-40C7-37B2-AF35B606B0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4DBE51-360A-ACEA-AA02-079CB3F04F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79109"/>
            <a:ext cx="9144000" cy="1561109"/>
          </a:xfrm>
        </p:spPr>
        <p:txBody>
          <a:bodyPr>
            <a:normAutofit fontScale="90000"/>
          </a:bodyPr>
          <a:lstStyle/>
          <a:p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4400" dirty="0"/>
              <a:t/>
            </a:r>
            <a:br>
              <a:rPr lang="it-IT" sz="4400" dirty="0"/>
            </a:br>
            <a:r>
              <a:rPr lang="it-IT" sz="4400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4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4400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4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it-IT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4AEA9113-06DB-DF30-E43D-793109888D21}"/>
              </a:ext>
            </a:extLst>
          </p:cNvPr>
          <p:cNvSpPr txBox="1"/>
          <p:nvPr/>
        </p:nvSpPr>
        <p:spPr>
          <a:xfrm>
            <a:off x="209006" y="630502"/>
            <a:ext cx="116543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"/>
            <a:r>
              <a:rPr lang="it-IT" sz="2400" b="1" u="none" strike="noStrike" dirty="0">
                <a:solidFill>
                  <a:schemeClr val="accent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CORSI DI POTENZIAMENTO DELLE </a:t>
            </a:r>
            <a:r>
              <a:rPr lang="it-IT" sz="2400" b="1" u="sng" strike="noStrike" dirty="0">
                <a:solidFill>
                  <a:schemeClr val="accent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COMPETENZE DI BASE E </a:t>
            </a:r>
            <a:r>
              <a:rPr lang="it-IT" sz="2400" b="1" u="sng" strike="noStrike" dirty="0" smtClean="0">
                <a:solidFill>
                  <a:schemeClr val="accent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LABORATORIALI</a:t>
            </a:r>
            <a:r>
              <a:rPr lang="it-IT" sz="2400" b="1" strike="noStrike" dirty="0" smtClean="0">
                <a:solidFill>
                  <a:schemeClr val="accent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-D.M. 19/2024</a:t>
            </a:r>
            <a:endParaRPr lang="it-IT" sz="2400" b="1" i="0" strike="noStrike" dirty="0">
              <a:solidFill>
                <a:schemeClr val="accent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6DD53133-1D53-CF01-9C23-B333737863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0223077"/>
              </p:ext>
            </p:extLst>
          </p:nvPr>
        </p:nvGraphicFramePr>
        <p:xfrm>
          <a:off x="838200" y="1278721"/>
          <a:ext cx="10515599" cy="46130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06289">
                  <a:extLst>
                    <a:ext uri="{9D8B030D-6E8A-4147-A177-3AD203B41FA5}">
                      <a16:colId xmlns:a16="http://schemas.microsoft.com/office/drawing/2014/main" val="1086631410"/>
                    </a:ext>
                  </a:extLst>
                </a:gridCol>
                <a:gridCol w="2723745">
                  <a:extLst>
                    <a:ext uri="{9D8B030D-6E8A-4147-A177-3AD203B41FA5}">
                      <a16:colId xmlns:a16="http://schemas.microsoft.com/office/drawing/2014/main" val="2975267774"/>
                    </a:ext>
                  </a:extLst>
                </a:gridCol>
                <a:gridCol w="2224465">
                  <a:extLst>
                    <a:ext uri="{9D8B030D-6E8A-4147-A177-3AD203B41FA5}">
                      <a16:colId xmlns:a16="http://schemas.microsoft.com/office/drawing/2014/main" val="3298088722"/>
                    </a:ext>
                  </a:extLst>
                </a:gridCol>
                <a:gridCol w="1961100">
                  <a:extLst>
                    <a:ext uri="{9D8B030D-6E8A-4147-A177-3AD203B41FA5}">
                      <a16:colId xmlns:a16="http://schemas.microsoft.com/office/drawing/2014/main" val="3369101591"/>
                    </a:ext>
                  </a:extLst>
                </a:gridCol>
              </a:tblGrid>
              <a:tr h="342578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MATERIE</a:t>
                      </a:r>
                      <a:endParaRPr lang="it-IT" sz="16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4" marR="7694" marT="769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CORSI DIURNI TUTTE LE SEDI</a:t>
                      </a:r>
                      <a:endParaRPr lang="it-IT" sz="16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4" marR="7694" marT="769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CORSI POMERID/SERALI</a:t>
                      </a:r>
                      <a:endParaRPr lang="it-IT" sz="16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4" marR="7694" marT="769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ORE PROGRAMMATE</a:t>
                      </a:r>
                      <a:endParaRPr lang="it-IT" sz="16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4" marR="7694" marT="769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1551083"/>
                  </a:ext>
                </a:extLst>
              </a:tr>
              <a:tr h="363284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ITALIANO</a:t>
                      </a:r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4" marR="7694" marT="769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30</a:t>
                      </a:r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4" marR="7694" marT="769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it-IT" sz="20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4" marR="7694" marT="769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30</a:t>
                      </a:r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4" marR="7694" marT="769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0705535"/>
                  </a:ext>
                </a:extLst>
              </a:tr>
              <a:tr h="363284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ITALIANO L2</a:t>
                      </a:r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4" marR="7694" marT="769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10</a:t>
                      </a:r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4" marR="7694" marT="769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</a:t>
                      </a:r>
                      <a:endParaRPr lang="it-IT" sz="20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4" marR="7694" marT="769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50</a:t>
                      </a:r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4" marR="7694" marT="769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1588432"/>
                  </a:ext>
                </a:extLst>
              </a:tr>
              <a:tr h="363284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MATEMATICA</a:t>
                      </a:r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4" marR="7694" marT="769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4" marR="7694" marT="769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it-IT" sz="20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4" marR="7694" marT="769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4" marR="7694" marT="769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3621039"/>
                  </a:ext>
                </a:extLst>
              </a:tr>
              <a:tr h="363284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INGLESE</a:t>
                      </a:r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4" marR="7694" marT="769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120</a:t>
                      </a:r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4" marR="7694" marT="769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it-IT" sz="20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4" marR="7694" marT="769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120</a:t>
                      </a:r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4" marR="7694" marT="769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0417305"/>
                  </a:ext>
                </a:extLst>
              </a:tr>
              <a:tr h="363284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FRANCESE</a:t>
                      </a:r>
                      <a:endParaRPr lang="it-IT" sz="20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4" marR="7694" marT="769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70</a:t>
                      </a:r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4" marR="7694" marT="769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it-IT" sz="20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4" marR="7694" marT="769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70</a:t>
                      </a:r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4" marR="7694" marT="769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5960413"/>
                  </a:ext>
                </a:extLst>
              </a:tr>
              <a:tr h="363284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DIRITTO - LES</a:t>
                      </a:r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4" marR="7694" marT="769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40</a:t>
                      </a:r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4" marR="7694" marT="769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it-IT" sz="20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4" marR="7694" marT="769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40</a:t>
                      </a:r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4" marR="7694" marT="769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6147515"/>
                  </a:ext>
                </a:extLst>
              </a:tr>
              <a:tr h="363284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CHIMICA - LAS</a:t>
                      </a:r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4" marR="7694" marT="769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30</a:t>
                      </a:r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4" marR="7694" marT="769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it-IT" sz="20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4" marR="7694" marT="769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30</a:t>
                      </a:r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4" marR="7694" marT="769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3637246"/>
                  </a:ext>
                </a:extLst>
              </a:tr>
              <a:tr h="363284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LAB. SANITA’ ASSISTENZA SOCIALE</a:t>
                      </a:r>
                    </a:p>
                  </a:txBody>
                  <a:tcPr marL="7694" marR="7694" marT="769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10</a:t>
                      </a:r>
                    </a:p>
                  </a:txBody>
                  <a:tcPr marL="7694" marR="7694" marT="769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2000" b="0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4" marR="7694" marT="769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10</a:t>
                      </a:r>
                    </a:p>
                  </a:txBody>
                  <a:tcPr marL="7694" marR="7694" marT="769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0908798"/>
                  </a:ext>
                </a:extLst>
              </a:tr>
              <a:tr h="539801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LAB. CORSO SICUREZZA PCTO-LAS</a:t>
                      </a:r>
                    </a:p>
                    <a:p>
                      <a:pPr algn="l" fontAlgn="b"/>
                      <a:r>
                        <a:rPr lang="it-IT" sz="20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CERTIFICAZIONE INGLESE B2 FCE</a:t>
                      </a:r>
                    </a:p>
                  </a:txBody>
                  <a:tcPr marL="7694" marR="7694" marT="769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12</a:t>
                      </a:r>
                    </a:p>
                    <a:p>
                      <a:pPr algn="ctr" fontAlgn="b"/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4" marR="7694" marT="769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4" marR="7694" marT="769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12</a:t>
                      </a:r>
                    </a:p>
                    <a:p>
                      <a:pPr algn="ctr" fontAlgn="b"/>
                      <a:r>
                        <a:rPr lang="it-IT" sz="20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26</a:t>
                      </a:r>
                    </a:p>
                  </a:txBody>
                  <a:tcPr marL="7694" marR="7694" marT="769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285229"/>
                  </a:ext>
                </a:extLst>
              </a:tr>
              <a:tr h="274300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CERTIFICAZIONE INGLESE C1 CAE</a:t>
                      </a:r>
                    </a:p>
                  </a:txBody>
                  <a:tcPr marL="7694" marR="7694" marT="769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4" marR="7694" marT="769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4" marR="7694" marT="7694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26</a:t>
                      </a:r>
                    </a:p>
                  </a:txBody>
                  <a:tcPr marL="7694" marR="7694" marT="769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896260"/>
                  </a:ext>
                </a:extLst>
              </a:tr>
              <a:tr h="413961">
                <a:tc gridSpan="3">
                  <a:txBody>
                    <a:bodyPr/>
                    <a:lstStyle/>
                    <a:p>
                      <a:pPr algn="r" fontAlgn="b"/>
                      <a:r>
                        <a:rPr lang="it-IT" sz="2000" b="1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TOTALI ORE PROGRAMMATE</a:t>
                      </a:r>
                      <a:endParaRPr lang="it-IT" sz="20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4" marR="7694" marT="7694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514</a:t>
                      </a:r>
                    </a:p>
                  </a:txBody>
                  <a:tcPr marL="7694" marR="7694" marT="769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1409331"/>
                  </a:ext>
                </a:extLst>
              </a:tr>
            </a:tbl>
          </a:graphicData>
        </a:graphic>
      </p:graphicFrame>
      <p:sp>
        <p:nvSpPr>
          <p:cNvPr id="4" name="CasellaDiTesto 3">
            <a:extLst>
              <a:ext uri="{FF2B5EF4-FFF2-40B4-BE49-F238E27FC236}">
                <a16:creationId xmlns:a16="http://schemas.microsoft.com/office/drawing/2014/main" id="{EF608B8C-BD5B-F74D-0858-664055F80986}"/>
              </a:ext>
            </a:extLst>
          </p:cNvPr>
          <p:cNvSpPr txBox="1"/>
          <p:nvPr/>
        </p:nvSpPr>
        <p:spPr>
          <a:xfrm>
            <a:off x="7868550" y="6280058"/>
            <a:ext cx="348524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1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Collegio Docenti – 11 marzo 2025 – prof.ssa Anna Galante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CA264A49-E1D5-AC3F-B221-E67CB88FC58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039"/>
          <a:stretch/>
        </p:blipFill>
        <p:spPr bwMode="auto">
          <a:xfrm>
            <a:off x="354039" y="6241388"/>
            <a:ext cx="7200265" cy="40767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6" name="Oggetto 5">
            <a:extLst>
              <a:ext uri="{FF2B5EF4-FFF2-40B4-BE49-F238E27FC236}">
                <a16:creationId xmlns:a16="http://schemas.microsoft.com/office/drawing/2014/main" id="{E1CC4EAD-D5A5-A966-7658-8E6478680A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9269214"/>
              </p:ext>
            </p:extLst>
          </p:nvPr>
        </p:nvGraphicFramePr>
        <p:xfrm>
          <a:off x="11096624" y="23142"/>
          <a:ext cx="10191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r:id="rId4" imgW="469900" imgH="247650" progId="PBrush">
                  <p:embed/>
                </p:oleObj>
              </mc:Choice>
              <mc:Fallback>
                <p:oleObj r:id="rId4" imgW="469900" imgH="247650" progId="PBrush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96624" y="23142"/>
                        <a:ext cx="101917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83427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CE0211-581F-F1E8-44B2-6F9206FCDC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0669E9-B54A-7403-C9D6-C0A9CB10DF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1897" y="245903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4400" dirty="0"/>
              <a:t/>
            </a:r>
            <a:br>
              <a:rPr lang="it-IT" sz="4400" dirty="0"/>
            </a:br>
            <a:r>
              <a:rPr lang="it-IT" sz="4400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4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4000" dirty="0"/>
              <a:t/>
            </a:r>
            <a:br>
              <a:rPr lang="it-IT" sz="4000" dirty="0"/>
            </a:br>
            <a:r>
              <a:rPr lang="it-IT" sz="4000" b="1" u="sng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490 ORE</a:t>
            </a:r>
            <a:br>
              <a:rPr lang="it-IT" sz="4000" b="1" u="sng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4000" b="1" u="sng" dirty="0">
                <a:solidFill>
                  <a:schemeClr val="accent1"/>
                </a:solidFill>
              </a:rPr>
              <a:t> </a:t>
            </a:r>
            <a:br>
              <a:rPr lang="it-IT" sz="4000" b="1" u="sng" dirty="0">
                <a:solidFill>
                  <a:schemeClr val="accent1"/>
                </a:solidFill>
              </a:rPr>
            </a:br>
            <a:r>
              <a:rPr lang="it-IT" sz="4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</a:t>
            </a:r>
            <a:r>
              <a:rPr lang="it-IT" sz="4000" b="1" dirty="0">
                <a:solidFill>
                  <a:schemeClr val="accent1"/>
                </a:solidFill>
              </a:rPr>
              <a:t> </a:t>
            </a:r>
            <a:r>
              <a:rPr lang="it-IT" sz="4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CORSI DI POTENZIAMENTO </a:t>
            </a:r>
            <a:br>
              <a:rPr lang="it-IT" sz="4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4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4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4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DELLE </a:t>
            </a:r>
            <a:r>
              <a:rPr lang="it-IT" sz="4000" b="1" u="sng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COMPETENZE DI BASE</a:t>
            </a:r>
            <a:r>
              <a:rPr lang="it-IT" sz="44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44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it-IT" sz="4400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2B8731E-833C-3FA1-3544-0DDBA0789327}"/>
              </a:ext>
            </a:extLst>
          </p:cNvPr>
          <p:cNvSpPr txBox="1"/>
          <p:nvPr/>
        </p:nvSpPr>
        <p:spPr>
          <a:xfrm>
            <a:off x="7931762" y="6308718"/>
            <a:ext cx="348524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1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Collegio Docenti – 11 marzo 2025 – prof.ssa Anna Galante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120A42B8-18A4-0062-B76B-79C1712E3B1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039"/>
          <a:stretch/>
        </p:blipFill>
        <p:spPr bwMode="auto">
          <a:xfrm>
            <a:off x="354039" y="6241388"/>
            <a:ext cx="7200265" cy="40767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4" name="Oggetto 3">
            <a:extLst>
              <a:ext uri="{FF2B5EF4-FFF2-40B4-BE49-F238E27FC236}">
                <a16:creationId xmlns:a16="http://schemas.microsoft.com/office/drawing/2014/main" id="{D0A7414B-6520-21CB-E2EA-60A1BEDE57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6477251"/>
              </p:ext>
            </p:extLst>
          </p:nvPr>
        </p:nvGraphicFramePr>
        <p:xfrm>
          <a:off x="10397836" y="429840"/>
          <a:ext cx="10191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r:id="rId4" imgW="469900" imgH="247650" progId="PBrush">
                  <p:embed/>
                </p:oleObj>
              </mc:Choice>
              <mc:Fallback>
                <p:oleObj r:id="rId4" imgW="469900" imgH="247650" progId="PBrush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97836" y="429840"/>
                        <a:ext cx="101917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0411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CCD29E-B5CA-2E81-42AB-4EE41B59F2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C1ECCE-690A-23FE-18A2-4E7C6059B1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79109"/>
            <a:ext cx="9144000" cy="1561109"/>
          </a:xfrm>
        </p:spPr>
        <p:txBody>
          <a:bodyPr>
            <a:normAutofit fontScale="90000"/>
          </a:bodyPr>
          <a:lstStyle/>
          <a:p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4400" dirty="0"/>
              <a:t/>
            </a:r>
            <a:br>
              <a:rPr lang="it-IT" sz="4400" dirty="0"/>
            </a:br>
            <a:r>
              <a:rPr lang="it-IT" sz="4400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4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4400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4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it-IT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438F499B-9CBF-40FD-2D89-F5A9B81E3894}"/>
              </a:ext>
            </a:extLst>
          </p:cNvPr>
          <p:cNvSpPr txBox="1"/>
          <p:nvPr/>
        </p:nvSpPr>
        <p:spPr>
          <a:xfrm>
            <a:off x="503360" y="630502"/>
            <a:ext cx="1056938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"/>
            <a:r>
              <a:rPr lang="it-IT" sz="2200" b="1" u="sng" strike="noStrike" dirty="0">
                <a:solidFill>
                  <a:schemeClr val="accent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CORSI DI POTENZIAMENTO DELLE COMPETENZE DI </a:t>
            </a:r>
            <a:r>
              <a:rPr lang="it-IT" sz="2200" b="1" u="sng" strike="noStrike" dirty="0" smtClean="0">
                <a:solidFill>
                  <a:schemeClr val="accent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BASE </a:t>
            </a:r>
            <a:r>
              <a:rPr lang="it-IT" sz="2200" b="1" u="none" strike="noStrike" dirty="0" smtClean="0">
                <a:solidFill>
                  <a:schemeClr val="accent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 D.M. 170/2022</a:t>
            </a:r>
            <a:endParaRPr lang="it-IT" sz="2200" b="1" i="0" u="none" strike="noStrike" dirty="0">
              <a:solidFill>
                <a:schemeClr val="accent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19CCD54E-A7E5-063A-84CB-6E20F8B3B8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0628272"/>
              </p:ext>
            </p:extLst>
          </p:nvPr>
        </p:nvGraphicFramePr>
        <p:xfrm>
          <a:off x="658906" y="1440653"/>
          <a:ext cx="10413842" cy="39766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38669">
                  <a:extLst>
                    <a:ext uri="{9D8B030D-6E8A-4147-A177-3AD203B41FA5}">
                      <a16:colId xmlns:a16="http://schemas.microsoft.com/office/drawing/2014/main" val="3106491868"/>
                    </a:ext>
                  </a:extLst>
                </a:gridCol>
                <a:gridCol w="5556029">
                  <a:extLst>
                    <a:ext uri="{9D8B030D-6E8A-4147-A177-3AD203B41FA5}">
                      <a16:colId xmlns:a16="http://schemas.microsoft.com/office/drawing/2014/main" val="1193853847"/>
                    </a:ext>
                  </a:extLst>
                </a:gridCol>
                <a:gridCol w="2919144">
                  <a:extLst>
                    <a:ext uri="{9D8B030D-6E8A-4147-A177-3AD203B41FA5}">
                      <a16:colId xmlns:a16="http://schemas.microsoft.com/office/drawing/2014/main" val="3791388292"/>
                    </a:ext>
                  </a:extLst>
                </a:gridCol>
              </a:tblGrid>
              <a:tr h="568099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1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MATERIE</a:t>
                      </a:r>
                      <a:endParaRPr lang="it-IT" sz="20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1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CLASSI</a:t>
                      </a:r>
                      <a:endParaRPr lang="it-IT" sz="20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ORE EROGATE</a:t>
                      </a:r>
                      <a:endParaRPr lang="it-IT" sz="20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498252"/>
                  </a:ext>
                </a:extLst>
              </a:tr>
              <a:tr h="568099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ITALIANO</a:t>
                      </a:r>
                      <a:endParaRPr lang="it-IT" sz="18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1^ TUTTI I CORSI DIURNI DI TUTTE LE SEDI</a:t>
                      </a:r>
                      <a:endParaRPr lang="it-IT" sz="18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140</a:t>
                      </a:r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392821"/>
                  </a:ext>
                </a:extLst>
              </a:tr>
              <a:tr h="568099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MATEMATICA</a:t>
                      </a:r>
                      <a:endParaRPr lang="it-IT" sz="18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1^ TUTTI I CORSI DIURNI DI TUTTE LE SEDI</a:t>
                      </a:r>
                      <a:endParaRPr lang="it-IT" sz="18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140</a:t>
                      </a:r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2094846"/>
                  </a:ext>
                </a:extLst>
              </a:tr>
              <a:tr h="568099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INGLESE</a:t>
                      </a:r>
                      <a:endParaRPr lang="it-IT" sz="18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1^ TUTTI I CORSI DIURNI DI TUTTE LE SEDI</a:t>
                      </a:r>
                      <a:endParaRPr lang="it-IT" sz="18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140</a:t>
                      </a:r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9731996"/>
                  </a:ext>
                </a:extLst>
              </a:tr>
              <a:tr h="568099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FRANCESE</a:t>
                      </a:r>
                      <a:endParaRPr lang="it-IT" sz="18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1^ LES DIURNE</a:t>
                      </a:r>
                      <a:endParaRPr lang="it-IT" sz="18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0288742"/>
                  </a:ext>
                </a:extLst>
              </a:tr>
              <a:tr h="568099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ITALIANO</a:t>
                      </a:r>
                      <a:endParaRPr lang="it-IT" sz="18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I° PERIODO </a:t>
                      </a:r>
                      <a:r>
                        <a:rPr lang="it-IT" sz="1800" u="none" strike="noStrike" dirty="0" err="1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it-IT" sz="18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SERALE</a:t>
                      </a:r>
                      <a:endParaRPr lang="it-IT" sz="18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2558269"/>
                  </a:ext>
                </a:extLst>
              </a:tr>
              <a:tr h="568099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FRANCESE</a:t>
                      </a:r>
                      <a:endParaRPr lang="it-IT" sz="18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5^ EX </a:t>
                      </a:r>
                      <a:r>
                        <a:rPr lang="it-IT" sz="1800" u="none" strike="noStrike" dirty="0" err="1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IeFP</a:t>
                      </a:r>
                      <a:r>
                        <a:rPr lang="it-IT" sz="18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DIURNE POLO OSPITALITA’ E OLMO</a:t>
                      </a:r>
                      <a:endParaRPr lang="it-IT" sz="18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706522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BAC80CC0-9411-791D-E4A6-7E1E4FC9B3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1917192"/>
              </p:ext>
            </p:extLst>
          </p:nvPr>
        </p:nvGraphicFramePr>
        <p:xfrm>
          <a:off x="658906" y="5417346"/>
          <a:ext cx="10413842" cy="5680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94698">
                  <a:extLst>
                    <a:ext uri="{9D8B030D-6E8A-4147-A177-3AD203B41FA5}">
                      <a16:colId xmlns:a16="http://schemas.microsoft.com/office/drawing/2014/main" val="3532853125"/>
                    </a:ext>
                  </a:extLst>
                </a:gridCol>
                <a:gridCol w="2919144">
                  <a:extLst>
                    <a:ext uri="{9D8B030D-6E8A-4147-A177-3AD203B41FA5}">
                      <a16:colId xmlns:a16="http://schemas.microsoft.com/office/drawing/2014/main" val="3071660174"/>
                    </a:ext>
                  </a:extLst>
                </a:gridCol>
              </a:tblGrid>
              <a:tr h="568099"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ORE TOTALI EROGATE</a:t>
                      </a:r>
                    </a:p>
                  </a:txBody>
                  <a:tcPr marL="8935" marR="8935" marT="893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490</a:t>
                      </a:r>
                      <a:endParaRPr lang="it-IT" sz="28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4768554"/>
                  </a:ext>
                </a:extLst>
              </a:tr>
            </a:tbl>
          </a:graphicData>
        </a:graphic>
      </p:graphicFrame>
      <p:sp>
        <p:nvSpPr>
          <p:cNvPr id="4" name="CasellaDiTesto 3">
            <a:extLst>
              <a:ext uri="{FF2B5EF4-FFF2-40B4-BE49-F238E27FC236}">
                <a16:creationId xmlns:a16="http://schemas.microsoft.com/office/drawing/2014/main" id="{A7CA9570-7A11-CD40-B451-8800A58D5941}"/>
              </a:ext>
            </a:extLst>
          </p:cNvPr>
          <p:cNvSpPr txBox="1"/>
          <p:nvPr/>
        </p:nvSpPr>
        <p:spPr>
          <a:xfrm>
            <a:off x="7918314" y="6264217"/>
            <a:ext cx="348524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1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Collegio Docenti – 11 marzo 2025 – prof.ssa Anna Galante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AFEF4C14-C095-3EEF-5AF2-566CE8AA836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039"/>
          <a:stretch/>
        </p:blipFill>
        <p:spPr bwMode="auto">
          <a:xfrm>
            <a:off x="354039" y="6241388"/>
            <a:ext cx="7200265" cy="40767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5" name="Oggetto 4">
            <a:extLst>
              <a:ext uri="{FF2B5EF4-FFF2-40B4-BE49-F238E27FC236}">
                <a16:creationId xmlns:a16="http://schemas.microsoft.com/office/drawing/2014/main" id="{A786D7C0-F1E7-6630-578E-B4853C0FCA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633513"/>
              </p:ext>
            </p:extLst>
          </p:nvPr>
        </p:nvGraphicFramePr>
        <p:xfrm>
          <a:off x="10563160" y="292199"/>
          <a:ext cx="10191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r:id="rId4" imgW="469900" imgH="247650" progId="PBrush">
                  <p:embed/>
                </p:oleObj>
              </mc:Choice>
              <mc:Fallback>
                <p:oleObj r:id="rId4" imgW="469900" imgH="247650" progId="PBrush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63160" y="292199"/>
                        <a:ext cx="101917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507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C7406F-9FCD-F8B2-BF41-93B0AAA2B1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74A61562-FA30-27AC-2DB3-F634047446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4285" y="1438835"/>
            <a:ext cx="9144000" cy="3267636"/>
          </a:xfrm>
        </p:spPr>
        <p:txBody>
          <a:bodyPr>
            <a:normAutofit/>
          </a:bodyPr>
          <a:lstStyle/>
          <a:p>
            <a:r>
              <a:rPr lang="it-IT" sz="22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490 ORE TOTALI EROGATE</a:t>
            </a:r>
          </a:p>
        </p:txBody>
      </p:sp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E5B66494-A3AA-F109-F690-A28FF39B3B4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9183466"/>
              </p:ext>
            </p:extLst>
          </p:nvPr>
        </p:nvGraphicFramePr>
        <p:xfrm>
          <a:off x="860612" y="1927630"/>
          <a:ext cx="10400395" cy="4232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CasellaDiTesto 8">
            <a:extLst>
              <a:ext uri="{FF2B5EF4-FFF2-40B4-BE49-F238E27FC236}">
                <a16:creationId xmlns:a16="http://schemas.microsoft.com/office/drawing/2014/main" id="{B43EFFD7-34BD-529A-9890-A0F88E63C1DC}"/>
              </a:ext>
            </a:extLst>
          </p:cNvPr>
          <p:cNvSpPr txBox="1"/>
          <p:nvPr/>
        </p:nvSpPr>
        <p:spPr>
          <a:xfrm>
            <a:off x="860612" y="697737"/>
            <a:ext cx="105693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"/>
            <a:r>
              <a:rPr lang="it-IT" sz="2400" b="1" u="none" strike="noStrike" dirty="0">
                <a:solidFill>
                  <a:schemeClr val="accent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CORSI DI POTENZIAMENTO DELLE </a:t>
            </a:r>
            <a:r>
              <a:rPr lang="it-IT" sz="2400" b="1" u="sng" strike="noStrike" dirty="0">
                <a:solidFill>
                  <a:schemeClr val="accent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COMPETENZE DI </a:t>
            </a:r>
            <a:r>
              <a:rPr lang="it-IT" sz="2400" b="1" u="sng" strike="noStrike" dirty="0" smtClean="0">
                <a:solidFill>
                  <a:schemeClr val="accent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BASE </a:t>
            </a:r>
            <a:r>
              <a:rPr lang="it-IT" sz="2400" b="1" strike="noStrike" dirty="0" smtClean="0">
                <a:solidFill>
                  <a:schemeClr val="accent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 D.M. 170/2022</a:t>
            </a:r>
            <a:endParaRPr lang="it-IT" sz="2400" b="1" i="0" strike="noStrike" dirty="0">
              <a:solidFill>
                <a:schemeClr val="accent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E6D8478B-27E1-B742-0D5F-DD8C0FF20628}"/>
              </a:ext>
            </a:extLst>
          </p:cNvPr>
          <p:cNvSpPr txBox="1"/>
          <p:nvPr/>
        </p:nvSpPr>
        <p:spPr>
          <a:xfrm>
            <a:off x="8367041" y="6387448"/>
            <a:ext cx="348524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1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Collegio Docenti – 11 marzo 2025 – prof.ssa Anna Galante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52CB7AC4-E6C3-FC4D-727E-DB511299431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039"/>
          <a:stretch/>
        </p:blipFill>
        <p:spPr bwMode="auto">
          <a:xfrm>
            <a:off x="354039" y="6241388"/>
            <a:ext cx="7200265" cy="40767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4" name="Oggetto 3">
            <a:extLst>
              <a:ext uri="{FF2B5EF4-FFF2-40B4-BE49-F238E27FC236}">
                <a16:creationId xmlns:a16="http://schemas.microsoft.com/office/drawing/2014/main" id="{8D4DC016-944E-4122-0DFA-7AB3124FC1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9003819"/>
              </p:ext>
            </p:extLst>
          </p:nvPr>
        </p:nvGraphicFramePr>
        <p:xfrm>
          <a:off x="10751419" y="470552"/>
          <a:ext cx="10191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r:id="rId5" imgW="469900" imgH="247650" progId="PBrush">
                  <p:embed/>
                </p:oleObj>
              </mc:Choice>
              <mc:Fallback>
                <p:oleObj r:id="rId5" imgW="469900" imgH="247650" progId="PBrush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1419" y="470552"/>
                        <a:ext cx="101917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26053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97D9A6-B0F7-99D3-DD9D-8F09A0A7E2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818EA0-C6CC-08A0-94C0-B87B9727ED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9473" y="267895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4400" dirty="0"/>
              <a:t/>
            </a:r>
            <a:br>
              <a:rPr lang="it-IT" sz="4400" dirty="0"/>
            </a:br>
            <a:r>
              <a:rPr lang="it-IT" sz="4400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4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4000" dirty="0"/>
              <a:t/>
            </a:r>
            <a:br>
              <a:rPr lang="it-IT" sz="4000" dirty="0"/>
            </a:br>
            <a:r>
              <a:rPr lang="it-IT" sz="4000" b="1" u="sng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60 ORE</a:t>
            </a:r>
            <a:r>
              <a:rPr lang="it-IT" sz="4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it-IT" sz="4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4000" b="1" dirty="0"/>
              <a:t/>
            </a:r>
            <a:br>
              <a:rPr lang="it-IT" sz="4000" b="1" dirty="0"/>
            </a:br>
            <a:r>
              <a:rPr lang="it-IT" sz="4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 CORSI DI POTENZIAMENTO </a:t>
            </a:r>
            <a:br>
              <a:rPr lang="it-IT" sz="4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4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4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4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DELLE </a:t>
            </a:r>
            <a:r>
              <a:rPr lang="it-IT" sz="4000" b="1" u="sng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COMPETENZE LABORATORIALI</a:t>
            </a:r>
            <a:r>
              <a:rPr lang="it-IT" sz="44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44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it-IT" sz="4400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4CEAF5AB-1467-D050-7CCC-2009F98FA0CA}"/>
              </a:ext>
            </a:extLst>
          </p:cNvPr>
          <p:cNvSpPr txBox="1"/>
          <p:nvPr/>
        </p:nvSpPr>
        <p:spPr>
          <a:xfrm>
            <a:off x="7931761" y="6241388"/>
            <a:ext cx="348524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1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Collegio Docenti – 11 marzo 2025 – prof.ssa Anna Galante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2298A901-FEFF-9DBE-6531-6C4C684F12B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039"/>
          <a:stretch/>
        </p:blipFill>
        <p:spPr bwMode="auto">
          <a:xfrm>
            <a:off x="354039" y="6241388"/>
            <a:ext cx="7200265" cy="40767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5" name="Oggetto 4">
            <a:extLst>
              <a:ext uri="{FF2B5EF4-FFF2-40B4-BE49-F238E27FC236}">
                <a16:creationId xmlns:a16="http://schemas.microsoft.com/office/drawing/2014/main" id="{4BEE8104-B824-5CDF-C204-27866F25FA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316601"/>
              </p:ext>
            </p:extLst>
          </p:nvPr>
        </p:nvGraphicFramePr>
        <p:xfrm>
          <a:off x="10448680" y="497075"/>
          <a:ext cx="10191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r:id="rId4" imgW="469900" imgH="247650" progId="PBrush">
                  <p:embed/>
                </p:oleObj>
              </mc:Choice>
              <mc:Fallback>
                <p:oleObj r:id="rId4" imgW="469900" imgH="247650" progId="PBrush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48680" y="497075"/>
                        <a:ext cx="1019175" cy="4381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11553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9A2EA3-7DC8-FCCA-2A60-4E178D3729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DB3AEC-51F8-4CE6-6BA1-24807779AA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79109"/>
            <a:ext cx="9144000" cy="1561109"/>
          </a:xfrm>
        </p:spPr>
        <p:txBody>
          <a:bodyPr>
            <a:normAutofit fontScale="90000"/>
          </a:bodyPr>
          <a:lstStyle/>
          <a:p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4400" dirty="0"/>
              <a:t/>
            </a:r>
            <a:br>
              <a:rPr lang="it-IT" sz="4400" dirty="0"/>
            </a:br>
            <a:r>
              <a:rPr lang="it-IT" sz="4400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4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4400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4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it-IT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B538031-75D4-74DE-63FC-EC8DE07AFFD1}"/>
              </a:ext>
            </a:extLst>
          </p:cNvPr>
          <p:cNvSpPr txBox="1"/>
          <p:nvPr/>
        </p:nvSpPr>
        <p:spPr>
          <a:xfrm>
            <a:off x="503360" y="630502"/>
            <a:ext cx="105693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"/>
            <a:r>
              <a:rPr lang="it-IT" sz="2400" b="1" u="none" strike="noStrike" dirty="0">
                <a:solidFill>
                  <a:schemeClr val="accent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CORSI DI POTENZIAMENTO DELLE </a:t>
            </a:r>
            <a:r>
              <a:rPr lang="it-IT" sz="2400" b="1" u="sng" strike="noStrike" dirty="0">
                <a:solidFill>
                  <a:schemeClr val="accent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COMPETENZE </a:t>
            </a:r>
            <a:r>
              <a:rPr lang="it-IT" sz="2400" b="1" u="sng" strike="noStrike" dirty="0" smtClean="0">
                <a:solidFill>
                  <a:schemeClr val="accent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LABORATORIALI </a:t>
            </a:r>
            <a:r>
              <a:rPr lang="it-IT" sz="2400" b="1" strike="noStrike" dirty="0" smtClean="0">
                <a:solidFill>
                  <a:schemeClr val="accent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 D.M. 170/2022</a:t>
            </a:r>
            <a:endParaRPr lang="it-IT" sz="2400" b="1" i="0" strike="noStrike" dirty="0">
              <a:solidFill>
                <a:schemeClr val="accent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2436236A-10FD-C6FF-9481-D459AA2B9A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1284149"/>
              </p:ext>
            </p:extLst>
          </p:nvPr>
        </p:nvGraphicFramePr>
        <p:xfrm>
          <a:off x="664072" y="1913486"/>
          <a:ext cx="10413842" cy="36807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20670">
                  <a:extLst>
                    <a:ext uri="{9D8B030D-6E8A-4147-A177-3AD203B41FA5}">
                      <a16:colId xmlns:a16="http://schemas.microsoft.com/office/drawing/2014/main" val="3106491868"/>
                    </a:ext>
                  </a:extLst>
                </a:gridCol>
                <a:gridCol w="4289612">
                  <a:extLst>
                    <a:ext uri="{9D8B030D-6E8A-4147-A177-3AD203B41FA5}">
                      <a16:colId xmlns:a16="http://schemas.microsoft.com/office/drawing/2014/main" val="1193853847"/>
                    </a:ext>
                  </a:extLst>
                </a:gridCol>
                <a:gridCol w="2103560">
                  <a:extLst>
                    <a:ext uri="{9D8B030D-6E8A-4147-A177-3AD203B41FA5}">
                      <a16:colId xmlns:a16="http://schemas.microsoft.com/office/drawing/2014/main" val="3791388292"/>
                    </a:ext>
                  </a:extLst>
                </a:gridCol>
              </a:tblGrid>
              <a:tr h="568099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1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MATERIE</a:t>
                      </a:r>
                    </a:p>
                    <a:p>
                      <a:pPr algn="l" fontAlgn="b"/>
                      <a:endParaRPr lang="it-IT" sz="20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1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CLASSI</a:t>
                      </a:r>
                    </a:p>
                    <a:p>
                      <a:pPr algn="l" fontAlgn="b"/>
                      <a:endParaRPr lang="it-IT" sz="20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ORE EROGATE</a:t>
                      </a:r>
                    </a:p>
                    <a:p>
                      <a:pPr algn="ctr" fontAlgn="b"/>
                      <a:endParaRPr lang="it-IT" sz="20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498252"/>
                  </a:ext>
                </a:extLst>
              </a:tr>
              <a:tr h="568099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LABORATORIO PASTICCERIA</a:t>
                      </a:r>
                    </a:p>
                    <a:p>
                      <a:pPr algn="l" fontAlgn="b"/>
                      <a:endParaRPr lang="it-IT" sz="18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4D + 5D + 5G + 5H POLO OSPITALITA’</a:t>
                      </a:r>
                    </a:p>
                    <a:p>
                      <a:pPr algn="l" fontAlgn="b"/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  <a:p>
                      <a:pPr algn="ctr" fontAlgn="b"/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392821"/>
                  </a:ext>
                </a:extLst>
              </a:tr>
              <a:tr h="568099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LABORATORIO PASTICCERIA</a:t>
                      </a:r>
                    </a:p>
                    <a:p>
                      <a:pPr algn="l" fontAlgn="b"/>
                      <a:endParaRPr lang="it-IT" sz="18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3Do + 5Do OLMO DI CORNAREDO</a:t>
                      </a:r>
                    </a:p>
                    <a:p>
                      <a:pPr algn="l" fontAlgn="b"/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</a:p>
                    <a:p>
                      <a:pPr algn="ctr" fontAlgn="b"/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2094846"/>
                  </a:ext>
                </a:extLst>
              </a:tr>
              <a:tr h="568099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IGIENE E CULTURA MEDICO SANITARIA</a:t>
                      </a:r>
                    </a:p>
                    <a:p>
                      <a:pPr algn="l" fontAlgn="b"/>
                      <a:endParaRPr lang="it-IT" sz="18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II PERIODO CORSO </a:t>
                      </a:r>
                      <a:r>
                        <a:rPr lang="it-IT" sz="2000" u="none" strike="noStrike" dirty="0" err="1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it-IT" sz="20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SERALE</a:t>
                      </a:r>
                    </a:p>
                    <a:p>
                      <a:pPr algn="l" fontAlgn="b"/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  <a:p>
                      <a:pPr algn="ctr" fontAlgn="b"/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9731996"/>
                  </a:ext>
                </a:extLst>
              </a:tr>
              <a:tr h="568099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IGIENE E CULTURA MEDICO SANITARIA</a:t>
                      </a:r>
                    </a:p>
                    <a:p>
                      <a:pPr algn="l" fontAlgn="b"/>
                      <a:endParaRPr lang="it-IT" sz="18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III PERIODO CORSO </a:t>
                      </a:r>
                      <a:r>
                        <a:rPr lang="it-IT" sz="2000" u="none" strike="noStrike" dirty="0" err="1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it-IT" sz="20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SERALE</a:t>
                      </a:r>
                    </a:p>
                    <a:p>
                      <a:pPr algn="l" fontAlgn="b"/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  <a:p>
                      <a:pPr algn="ctr" fontAlgn="b"/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0288742"/>
                  </a:ext>
                </a:extLst>
              </a:tr>
              <a:tr h="568099">
                <a:tc>
                  <a:txBody>
                    <a:bodyPr/>
                    <a:lstStyle/>
                    <a:p>
                      <a:pPr algn="l" fontAlgn="b"/>
                      <a:endParaRPr lang="it-IT" sz="18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ORE TOTALI EROGATE</a:t>
                      </a:r>
                    </a:p>
                  </a:txBody>
                  <a:tcPr marL="8935" marR="8935" marT="893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</a:t>
                      </a:r>
                      <a:endParaRPr lang="it-IT" sz="28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706522"/>
                  </a:ext>
                </a:extLst>
              </a:tr>
            </a:tbl>
          </a:graphicData>
        </a:graphic>
      </p:graphicFrame>
      <p:sp>
        <p:nvSpPr>
          <p:cNvPr id="3" name="CasellaDiTesto 2">
            <a:extLst>
              <a:ext uri="{FF2B5EF4-FFF2-40B4-BE49-F238E27FC236}">
                <a16:creationId xmlns:a16="http://schemas.microsoft.com/office/drawing/2014/main" id="{EC3B908A-FEBF-181E-769A-494E55E13B7B}"/>
              </a:ext>
            </a:extLst>
          </p:cNvPr>
          <p:cNvSpPr txBox="1"/>
          <p:nvPr/>
        </p:nvSpPr>
        <p:spPr>
          <a:xfrm>
            <a:off x="7918314" y="6250327"/>
            <a:ext cx="348524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1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Collegio Docenti – 11 marzo 2025 – prof.ssa Anna Galante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D41F99DC-A6DC-4C85-F530-BA0DFB7A9B5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039"/>
          <a:stretch/>
        </p:blipFill>
        <p:spPr bwMode="auto">
          <a:xfrm>
            <a:off x="354039" y="6241388"/>
            <a:ext cx="7200265" cy="40767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5" name="Oggetto 4">
            <a:extLst>
              <a:ext uri="{FF2B5EF4-FFF2-40B4-BE49-F238E27FC236}">
                <a16:creationId xmlns:a16="http://schemas.microsoft.com/office/drawing/2014/main" id="{7B226639-2C1B-5A1F-15DD-6E6BA1B262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5066108"/>
              </p:ext>
            </p:extLst>
          </p:nvPr>
        </p:nvGraphicFramePr>
        <p:xfrm>
          <a:off x="10893975" y="297724"/>
          <a:ext cx="10191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r:id="rId4" imgW="469900" imgH="247650" progId="PBrush">
                  <p:embed/>
                </p:oleObj>
              </mc:Choice>
              <mc:Fallback>
                <p:oleObj r:id="rId4" imgW="469900" imgH="247650" progId="PBrush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93975" y="297724"/>
                        <a:ext cx="101917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19540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A395E2-BB41-8CC7-8814-42AE0FFCC2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B3FCAB6C-076F-C250-0807-74D9212EB6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4285" y="1438835"/>
            <a:ext cx="9144000" cy="3267636"/>
          </a:xfrm>
        </p:spPr>
        <p:txBody>
          <a:bodyPr>
            <a:normAutofit/>
          </a:bodyPr>
          <a:lstStyle/>
          <a:p>
            <a:r>
              <a:rPr lang="it-IT" sz="22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60 ORE TOTALI EROGATE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306075B4-9D7F-90B5-EBF4-E251A15F433A}"/>
              </a:ext>
            </a:extLst>
          </p:cNvPr>
          <p:cNvSpPr txBox="1"/>
          <p:nvPr/>
        </p:nvSpPr>
        <p:spPr>
          <a:xfrm>
            <a:off x="860612" y="697737"/>
            <a:ext cx="105693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"/>
            <a:r>
              <a:rPr lang="it-IT" sz="2400" b="1" u="none" strike="noStrike" dirty="0">
                <a:solidFill>
                  <a:schemeClr val="accent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CORSI DI POTENZIAMENTO DELLE </a:t>
            </a:r>
            <a:r>
              <a:rPr lang="it-IT" sz="2400" b="1" u="sng" strike="noStrike" dirty="0">
                <a:solidFill>
                  <a:schemeClr val="accent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COMPETENZE </a:t>
            </a:r>
            <a:r>
              <a:rPr lang="it-IT" sz="2400" b="1" u="sng" strike="noStrike" dirty="0" smtClean="0">
                <a:solidFill>
                  <a:schemeClr val="accent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LABORATORIALI </a:t>
            </a:r>
            <a:r>
              <a:rPr lang="it-IT" sz="2400" b="1" strike="noStrike" dirty="0" smtClean="0">
                <a:solidFill>
                  <a:schemeClr val="accent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 D.M. 170/2022</a:t>
            </a:r>
            <a:endParaRPr lang="it-IT" sz="2400" b="1" i="0" strike="noStrike" dirty="0">
              <a:solidFill>
                <a:schemeClr val="accent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2" name="Grafico 1">
            <a:extLst>
              <a:ext uri="{FF2B5EF4-FFF2-40B4-BE49-F238E27FC236}">
                <a16:creationId xmlns:a16="http://schemas.microsoft.com/office/drawing/2014/main" id="{4A718C34-F15C-026C-6E41-7766ED3CF91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5799635"/>
              </p:ext>
            </p:extLst>
          </p:nvPr>
        </p:nvGraphicFramePr>
        <p:xfrm>
          <a:off x="860612" y="1870525"/>
          <a:ext cx="10098968" cy="42897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CasellaDiTesto 3">
            <a:extLst>
              <a:ext uri="{FF2B5EF4-FFF2-40B4-BE49-F238E27FC236}">
                <a16:creationId xmlns:a16="http://schemas.microsoft.com/office/drawing/2014/main" id="{FCA867FC-5112-F298-1040-247BFC3CB499}"/>
              </a:ext>
            </a:extLst>
          </p:cNvPr>
          <p:cNvSpPr txBox="1"/>
          <p:nvPr/>
        </p:nvSpPr>
        <p:spPr>
          <a:xfrm>
            <a:off x="7944751" y="6330343"/>
            <a:ext cx="348524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1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Collegio Docenti – 11 marzo 2025 – prof.ssa Anna Galante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83E85938-A9B9-B3E7-7833-0A56B6259D0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039"/>
          <a:stretch/>
        </p:blipFill>
        <p:spPr bwMode="auto">
          <a:xfrm>
            <a:off x="354039" y="6241388"/>
            <a:ext cx="7200265" cy="40767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6" name="Oggetto 5">
            <a:extLst>
              <a:ext uri="{FF2B5EF4-FFF2-40B4-BE49-F238E27FC236}">
                <a16:creationId xmlns:a16="http://schemas.microsoft.com/office/drawing/2014/main" id="{340096BB-4A97-3CE9-6048-16171515BB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2511662"/>
              </p:ext>
            </p:extLst>
          </p:nvPr>
        </p:nvGraphicFramePr>
        <p:xfrm>
          <a:off x="10959580" y="259587"/>
          <a:ext cx="10191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r:id="rId5" imgW="469900" imgH="247650" progId="PBrush">
                  <p:embed/>
                </p:oleObj>
              </mc:Choice>
              <mc:Fallback>
                <p:oleObj r:id="rId5" imgW="469900" imgH="247650" progId="PBrush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59580" y="259587"/>
                        <a:ext cx="101917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4340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88BC18-A191-A095-C156-4535EEA467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9C4B08-99F8-F3E6-B5EC-1E3F7B0165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4400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4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4000" dirty="0"/>
              <a:t/>
            </a:r>
            <a:br>
              <a:rPr lang="it-IT" sz="4000" dirty="0"/>
            </a:br>
            <a:r>
              <a:rPr lang="it-IT" sz="4000" b="1" u="sng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100 ORE </a:t>
            </a:r>
            <a:r>
              <a:rPr lang="it-IT" sz="4000" b="1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40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4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4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4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ATTIVITA’ DI </a:t>
            </a:r>
            <a:r>
              <a:rPr lang="it-IT" sz="4000" b="1" u="sng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MENTORING ED ORIENTAMENTO</a:t>
            </a:r>
            <a:r>
              <a:rPr lang="it-IT" sz="44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44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it-IT" sz="4400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893F4EE3-9B0B-6957-1135-9FFDD9EDFC02}"/>
              </a:ext>
            </a:extLst>
          </p:cNvPr>
          <p:cNvSpPr txBox="1"/>
          <p:nvPr/>
        </p:nvSpPr>
        <p:spPr>
          <a:xfrm>
            <a:off x="7985550" y="6241388"/>
            <a:ext cx="348524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1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Collegio Docenti – 11 marzo 2025 – prof.ssa Anna Galante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49EF3E54-611C-8B3D-6804-036BB51EE78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039"/>
          <a:stretch/>
        </p:blipFill>
        <p:spPr bwMode="auto">
          <a:xfrm>
            <a:off x="354039" y="6241388"/>
            <a:ext cx="7200265" cy="40767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5" name="Oggetto 4">
            <a:extLst>
              <a:ext uri="{FF2B5EF4-FFF2-40B4-BE49-F238E27FC236}">
                <a16:creationId xmlns:a16="http://schemas.microsoft.com/office/drawing/2014/main" id="{06D7BBF5-9F62-D9A8-9CA7-C807229B37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2697301"/>
              </p:ext>
            </p:extLst>
          </p:nvPr>
        </p:nvGraphicFramePr>
        <p:xfrm>
          <a:off x="10291483" y="355002"/>
          <a:ext cx="10191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r:id="rId4" imgW="469900" imgH="247650" progId="PBrush">
                  <p:embed/>
                </p:oleObj>
              </mc:Choice>
              <mc:Fallback>
                <p:oleObj r:id="rId4" imgW="469900" imgH="247650" progId="PBrush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91483" y="355002"/>
                        <a:ext cx="101917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30320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0ACA2F-8910-1CF1-2835-54B5B8C082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6F2110-444A-295A-6467-514D6DF543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79109"/>
            <a:ext cx="9144000" cy="1561109"/>
          </a:xfrm>
        </p:spPr>
        <p:txBody>
          <a:bodyPr>
            <a:normAutofit fontScale="90000"/>
          </a:bodyPr>
          <a:lstStyle/>
          <a:p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4400" dirty="0"/>
              <a:t/>
            </a:r>
            <a:br>
              <a:rPr lang="it-IT" sz="4400" dirty="0"/>
            </a:br>
            <a:r>
              <a:rPr lang="it-IT" sz="4400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4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4400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it-IT" sz="4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it-IT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22DEDF3E-B72F-0A9B-0AE5-CF6E224DE97A}"/>
              </a:ext>
            </a:extLst>
          </p:cNvPr>
          <p:cNvSpPr txBox="1"/>
          <p:nvPr/>
        </p:nvSpPr>
        <p:spPr>
          <a:xfrm>
            <a:off x="503360" y="630502"/>
            <a:ext cx="105693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"/>
            <a:r>
              <a:rPr lang="it-IT" sz="2400" b="1" u="none" strike="noStrike" dirty="0">
                <a:solidFill>
                  <a:schemeClr val="accent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ATTIVITA’ DI </a:t>
            </a:r>
            <a:r>
              <a:rPr lang="it-IT" sz="2400" b="1" u="sng" strike="noStrike" dirty="0">
                <a:solidFill>
                  <a:schemeClr val="accent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MENTORING ED </a:t>
            </a:r>
            <a:r>
              <a:rPr lang="it-IT" sz="2400" b="1" u="sng" strike="noStrike" dirty="0" smtClean="0">
                <a:solidFill>
                  <a:schemeClr val="accent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ORIENTAMENTO </a:t>
            </a:r>
            <a:r>
              <a:rPr lang="it-IT" sz="2400" b="1" strike="noStrike" dirty="0" smtClean="0">
                <a:solidFill>
                  <a:schemeClr val="accent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 D.M. 170/2022</a:t>
            </a:r>
            <a:endParaRPr lang="it-IT" sz="2400" b="1" i="0" strike="noStrike" dirty="0">
              <a:solidFill>
                <a:schemeClr val="accent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5960D893-6056-8DB2-2650-24E2C73AA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8992367"/>
              </p:ext>
            </p:extLst>
          </p:nvPr>
        </p:nvGraphicFramePr>
        <p:xfrm>
          <a:off x="664072" y="1913486"/>
          <a:ext cx="10413842" cy="42992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20670">
                  <a:extLst>
                    <a:ext uri="{9D8B030D-6E8A-4147-A177-3AD203B41FA5}">
                      <a16:colId xmlns:a16="http://schemas.microsoft.com/office/drawing/2014/main" val="3106491868"/>
                    </a:ext>
                  </a:extLst>
                </a:gridCol>
                <a:gridCol w="4289612">
                  <a:extLst>
                    <a:ext uri="{9D8B030D-6E8A-4147-A177-3AD203B41FA5}">
                      <a16:colId xmlns:a16="http://schemas.microsoft.com/office/drawing/2014/main" val="1193853847"/>
                    </a:ext>
                  </a:extLst>
                </a:gridCol>
                <a:gridCol w="2103560">
                  <a:extLst>
                    <a:ext uri="{9D8B030D-6E8A-4147-A177-3AD203B41FA5}">
                      <a16:colId xmlns:a16="http://schemas.microsoft.com/office/drawing/2014/main" val="3791388292"/>
                    </a:ext>
                  </a:extLst>
                </a:gridCol>
              </a:tblGrid>
              <a:tr h="568099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1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MATERIE</a:t>
                      </a:r>
                    </a:p>
                    <a:p>
                      <a:pPr algn="l" fontAlgn="b"/>
                      <a:endParaRPr lang="it-IT" sz="20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1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SEDI</a:t>
                      </a:r>
                    </a:p>
                    <a:p>
                      <a:pPr algn="l" fontAlgn="b"/>
                      <a:endParaRPr lang="it-IT" sz="20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ORE EROGATE</a:t>
                      </a:r>
                    </a:p>
                    <a:p>
                      <a:pPr algn="ctr" fontAlgn="b"/>
                      <a:endParaRPr lang="it-IT" sz="20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498252"/>
                  </a:ext>
                </a:extLst>
              </a:tr>
              <a:tr h="568099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MATEMATICA</a:t>
                      </a:r>
                    </a:p>
                    <a:p>
                      <a:pPr algn="l" fontAlgn="b"/>
                      <a:endParaRPr lang="it-IT" sz="18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LICEO GASTEL</a:t>
                      </a:r>
                    </a:p>
                    <a:p>
                      <a:pPr algn="l" fontAlgn="b"/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</a:p>
                    <a:p>
                      <a:pPr algn="ctr" fontAlgn="b"/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392821"/>
                  </a:ext>
                </a:extLst>
              </a:tr>
              <a:tr h="568099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INGLESE</a:t>
                      </a:r>
                    </a:p>
                    <a:p>
                      <a:pPr algn="l" fontAlgn="b"/>
                      <a:endParaRPr lang="it-IT" sz="18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POLO OSPITALITA’</a:t>
                      </a:r>
                    </a:p>
                    <a:p>
                      <a:pPr algn="l" fontAlgn="b"/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</a:p>
                    <a:p>
                      <a:pPr algn="ctr" fontAlgn="b"/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2094846"/>
                  </a:ext>
                </a:extLst>
              </a:tr>
              <a:tr h="568099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DTA</a:t>
                      </a:r>
                    </a:p>
                    <a:p>
                      <a:pPr algn="l" fontAlgn="b"/>
                      <a:endParaRPr lang="it-IT" sz="18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POLO OSPITALITA’</a:t>
                      </a:r>
                    </a:p>
                    <a:p>
                      <a:pPr algn="l" fontAlgn="b"/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</a:p>
                    <a:p>
                      <a:pPr algn="ctr" fontAlgn="b"/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9731996"/>
                  </a:ext>
                </a:extLst>
              </a:tr>
              <a:tr h="568099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INGLESE</a:t>
                      </a:r>
                    </a:p>
                    <a:p>
                      <a:pPr algn="l" fontAlgn="b"/>
                      <a:endParaRPr lang="it-IT" sz="18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POLO ECONOMICO SOCIALE</a:t>
                      </a:r>
                    </a:p>
                    <a:p>
                      <a:pPr algn="l" fontAlgn="b"/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</a:p>
                    <a:p>
                      <a:pPr algn="ctr" fontAlgn="b"/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6380876"/>
                  </a:ext>
                </a:extLst>
              </a:tr>
              <a:tr h="568099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DIRITTO</a:t>
                      </a:r>
                    </a:p>
                    <a:p>
                      <a:pPr algn="l" fontAlgn="b"/>
                      <a:endParaRPr lang="it-IT" sz="18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POLO ECONOMICO SOCIALE</a:t>
                      </a:r>
                    </a:p>
                    <a:p>
                      <a:pPr algn="l" fontAlgn="b"/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</a:p>
                    <a:p>
                      <a:pPr algn="ctr" fontAlgn="b"/>
                      <a:endParaRPr lang="it-IT" sz="20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0288742"/>
                  </a:ext>
                </a:extLst>
              </a:tr>
              <a:tr h="568099">
                <a:tc>
                  <a:txBody>
                    <a:bodyPr/>
                    <a:lstStyle/>
                    <a:p>
                      <a:pPr algn="l" fontAlgn="b"/>
                      <a:endParaRPr lang="it-IT" sz="1800" b="0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ORE TOTALI EROGATE</a:t>
                      </a:r>
                    </a:p>
                  </a:txBody>
                  <a:tcPr marL="8935" marR="8935" marT="893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  <a:endParaRPr lang="it-IT" sz="28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706522"/>
                  </a:ext>
                </a:extLst>
              </a:tr>
            </a:tbl>
          </a:graphicData>
        </a:graphic>
      </p:graphicFrame>
      <p:sp>
        <p:nvSpPr>
          <p:cNvPr id="3" name="CasellaDiTesto 2">
            <a:extLst>
              <a:ext uri="{FF2B5EF4-FFF2-40B4-BE49-F238E27FC236}">
                <a16:creationId xmlns:a16="http://schemas.microsoft.com/office/drawing/2014/main" id="{287DD043-6750-6188-5CAB-D6E567477A38}"/>
              </a:ext>
            </a:extLst>
          </p:cNvPr>
          <p:cNvSpPr txBox="1"/>
          <p:nvPr/>
        </p:nvSpPr>
        <p:spPr>
          <a:xfrm>
            <a:off x="7898436" y="6295643"/>
            <a:ext cx="348524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1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Collegio Docenti – 11 marzo 2025 – prof.ssa Anna Galante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EC0A5C70-391C-D824-C4EA-8B1A6923836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039"/>
          <a:stretch/>
        </p:blipFill>
        <p:spPr bwMode="auto">
          <a:xfrm>
            <a:off x="354039" y="6241388"/>
            <a:ext cx="7200265" cy="40767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5" name="Oggetto 4">
            <a:extLst>
              <a:ext uri="{FF2B5EF4-FFF2-40B4-BE49-F238E27FC236}">
                <a16:creationId xmlns:a16="http://schemas.microsoft.com/office/drawing/2014/main" id="{36A12BA0-28BC-D693-1246-25EB28770E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2156685"/>
              </p:ext>
            </p:extLst>
          </p:nvPr>
        </p:nvGraphicFramePr>
        <p:xfrm>
          <a:off x="10563160" y="426174"/>
          <a:ext cx="10191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r:id="rId4" imgW="469900" imgH="247650" progId="PBrush">
                  <p:embed/>
                </p:oleObj>
              </mc:Choice>
              <mc:Fallback>
                <p:oleObj r:id="rId4" imgW="469900" imgH="247650" progId="PBrush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63160" y="426174"/>
                        <a:ext cx="101917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30444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722</TotalTime>
  <Words>458</Words>
  <Application>Microsoft Office PowerPoint</Application>
  <PresentationFormat>Widescreen</PresentationFormat>
  <Paragraphs>142</Paragraphs>
  <Slides>12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0</vt:i4>
      </vt:variant>
      <vt:variant>
        <vt:lpstr>Titoli diapositive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Tema di Office</vt:lpstr>
      <vt:lpstr>      a.s. 2024/2025  P.N.R.R.    D.M. 170/2022  </vt:lpstr>
      <vt:lpstr>          490 ORE   PER CORSI DI POTENZIAMENTO   DELLE COMPETENZE DI BASE </vt:lpstr>
      <vt:lpstr>          </vt:lpstr>
      <vt:lpstr>Presentazione standard di PowerPoint</vt:lpstr>
      <vt:lpstr>          60 ORE   PER CORSI DI POTENZIAMENTO   DELLE COMPETENZE LABORATORIALI </vt:lpstr>
      <vt:lpstr>          </vt:lpstr>
      <vt:lpstr>Presentazione standard di PowerPoint</vt:lpstr>
      <vt:lpstr>        100 ORE   ATTIVITA’ DI MENTORING ED ORIENTAMENTO </vt:lpstr>
      <vt:lpstr>          </vt:lpstr>
      <vt:lpstr>Presentazione standard di PowerPoint</vt:lpstr>
      <vt:lpstr>        P.N.R.R.    D.M. 19/2024  </vt:lpstr>
      <vt:lpstr>  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a.s. 2024/2025  P.N.R.R.    D.M. 170/2022  </dc:title>
  <dc:creator>Anna Galante</dc:creator>
  <cp:lastModifiedBy>Hewlett-Packard Company</cp:lastModifiedBy>
  <cp:revision>25</cp:revision>
  <dcterms:created xsi:type="dcterms:W3CDTF">2025-02-26T18:24:56Z</dcterms:created>
  <dcterms:modified xsi:type="dcterms:W3CDTF">2025-03-05T08:18:06Z</dcterms:modified>
</cp:coreProperties>
</file>