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linker" panose="020B0604020202020204" charset="0"/>
      <p:regular r:id="rId16"/>
      <p:bold r:id="rId17"/>
    </p:embeddedFont>
    <p:embeddedFont>
      <p:font typeface="Economica" panose="020B0604020202020204" charset="0"/>
      <p:regular r:id="rId18"/>
      <p:bold r:id="rId19"/>
      <p:italic r:id="rId20"/>
      <p:boldItalic r:id="rId21"/>
    </p:embeddedFont>
    <p:embeddedFont>
      <p:font typeface="Titillium Web" panose="00000500000000000000" pitchFamily="2" charset="0"/>
      <p:regular r:id="rId22"/>
      <p:bold r:id="rId23"/>
      <p:italic r:id="rId24"/>
      <p:boldItalic r:id="rId25"/>
    </p:embeddedFont>
    <p:embeddedFont>
      <p:font typeface="Titillium Web ExtraLight" panose="000003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vatore Mignog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70FFF9-56B5-4307-B71C-324A9D006272}">
  <a:tblStyle styleId="{4070FFF9-56B5-4307-B71C-324A9D0062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4827E1-562F-414C-A6A9-4126F746F4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01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3-04T09:15:19.995" idx="1">
    <p:pos x="122" y="1175"/>
    <p:text>Potremmo far svolgere anche al Gastel il laboratorio sull'Etica digitale (al Lunedì) in paralleo a quello di Design e stampa 3D?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c34c84b8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c34c84b8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eb264f7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eb264f7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eb264f7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eb264f7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c34c84b8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c34c84b8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a197490b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a197490b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a197490b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a197490b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a197490b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a197490b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c34c84b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c34c84b8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c34c84b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c34c84b8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c34c84b8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c34c84b8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c34c84b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c34c84b8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c34c84b8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c34c84b8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9625" y="1444250"/>
            <a:ext cx="41391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4000"/>
              <a:buFont typeface="Blinker"/>
              <a:buNone/>
              <a:defRPr sz="4000">
                <a:solidFill>
                  <a:srgbClr val="414953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8075" y="2295650"/>
            <a:ext cx="49590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800"/>
              <a:buNone/>
              <a:defRPr>
                <a:solidFill>
                  <a:srgbClr val="41495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35700" y="-82650"/>
            <a:ext cx="7829100" cy="419400"/>
          </a:xfrm>
          <a:prstGeom prst="parallelogram">
            <a:avLst>
              <a:gd name="adj" fmla="val 87792"/>
            </a:avLst>
          </a:prstGeom>
          <a:solidFill>
            <a:srgbClr val="414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139875" y="4990800"/>
            <a:ext cx="7756500" cy="152700"/>
          </a:xfrm>
          <a:prstGeom prst="parallelogram">
            <a:avLst>
              <a:gd name="adj" fmla="val 87792"/>
            </a:avLst>
          </a:prstGeom>
          <a:solidFill>
            <a:srgbClr val="1176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794725" y="4990800"/>
            <a:ext cx="1487700" cy="152700"/>
          </a:xfrm>
          <a:prstGeom prst="parallelogram">
            <a:avLst>
              <a:gd name="adj" fmla="val 87792"/>
            </a:avLst>
          </a:prstGeom>
          <a:solidFill>
            <a:srgbClr val="1176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5851" y="5010199"/>
            <a:ext cx="262850" cy="1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5195700" y="909175"/>
            <a:ext cx="4024500" cy="4020000"/>
          </a:xfrm>
          <a:prstGeom prst="rect">
            <a:avLst/>
          </a:prstGeom>
          <a:solidFill>
            <a:srgbClr val="1176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4253425" y="394250"/>
            <a:ext cx="5204700" cy="667500"/>
          </a:xfrm>
          <a:prstGeom prst="parallelogram">
            <a:avLst>
              <a:gd name="adj" fmla="val 46318"/>
            </a:avLst>
          </a:prstGeom>
          <a:solidFill>
            <a:srgbClr val="1176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2"/>
          </p:nvPr>
        </p:nvSpPr>
        <p:spPr>
          <a:xfrm>
            <a:off x="419625" y="3378050"/>
            <a:ext cx="4139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600"/>
              <a:buFont typeface="Titillium Web ExtraLight"/>
              <a:buNone/>
              <a:defRPr sz="1600">
                <a:solidFill>
                  <a:srgbClr val="414953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pic>
        <p:nvPicPr>
          <p:cNvPr id="25" name="Google Shape;2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154" y="1919250"/>
            <a:ext cx="1831600" cy="30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>
            <a:spLocks noGrp="1"/>
          </p:cNvSpPr>
          <p:nvPr>
            <p:ph type="pic" idx="3"/>
          </p:nvPr>
        </p:nvSpPr>
        <p:spPr>
          <a:xfrm>
            <a:off x="6565350" y="542325"/>
            <a:ext cx="1285200" cy="1224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">
  <p:cSld name="TITLE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2">
  <p:cSld name="TITLE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3">
  <p:cSld name="TITLE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11769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" name="Google Shape;29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11769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4200"/>
              <a:buFont typeface="Titillium Web"/>
              <a:buNone/>
              <a:defRPr>
                <a:solidFill>
                  <a:srgbClr val="41495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4200"/>
              <a:buNone/>
              <a:defRPr>
                <a:solidFill>
                  <a:srgbClr val="4149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800"/>
              <a:buChar char="●"/>
              <a:defRPr>
                <a:solidFill>
                  <a:srgbClr val="414953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○"/>
              <a:defRPr>
                <a:solidFill>
                  <a:srgbClr val="414953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■"/>
              <a:defRPr>
                <a:solidFill>
                  <a:srgbClr val="414953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●"/>
              <a:defRPr>
                <a:solidFill>
                  <a:srgbClr val="414953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○"/>
              <a:defRPr>
                <a:solidFill>
                  <a:srgbClr val="414953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■"/>
              <a:defRPr>
                <a:solidFill>
                  <a:srgbClr val="414953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●"/>
              <a:defRPr>
                <a:solidFill>
                  <a:srgbClr val="414953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○"/>
              <a:defRPr>
                <a:solidFill>
                  <a:srgbClr val="414953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■"/>
              <a:defRPr>
                <a:solidFill>
                  <a:srgbClr val="41495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748200" y="-296325"/>
            <a:ext cx="723900" cy="709800"/>
          </a:xfrm>
          <a:prstGeom prst="ellipse">
            <a:avLst/>
          </a:prstGeom>
          <a:solidFill>
            <a:srgbClr val="1176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4200"/>
              <a:buNone/>
              <a:defRPr>
                <a:solidFill>
                  <a:srgbClr val="4149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●"/>
              <a:defRPr sz="1400">
                <a:solidFill>
                  <a:srgbClr val="41495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○"/>
              <a:defRPr sz="1200">
                <a:solidFill>
                  <a:srgbClr val="41495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■"/>
              <a:defRPr sz="1200">
                <a:solidFill>
                  <a:srgbClr val="41495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●"/>
              <a:defRPr sz="1200">
                <a:solidFill>
                  <a:srgbClr val="41495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○"/>
              <a:defRPr sz="1200">
                <a:solidFill>
                  <a:srgbClr val="41495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■"/>
              <a:defRPr sz="1200">
                <a:solidFill>
                  <a:srgbClr val="41495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●"/>
              <a:defRPr sz="1200">
                <a:solidFill>
                  <a:srgbClr val="41495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○"/>
              <a:defRPr sz="1200">
                <a:solidFill>
                  <a:srgbClr val="41495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■"/>
              <a:defRPr sz="1200">
                <a:solidFill>
                  <a:srgbClr val="41495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400"/>
              <a:buChar char="●"/>
              <a:defRPr sz="1400">
                <a:solidFill>
                  <a:srgbClr val="41495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○"/>
              <a:defRPr sz="1200">
                <a:solidFill>
                  <a:srgbClr val="41495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■"/>
              <a:defRPr sz="1200">
                <a:solidFill>
                  <a:srgbClr val="41495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●"/>
              <a:defRPr sz="1200">
                <a:solidFill>
                  <a:srgbClr val="41495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○"/>
              <a:defRPr sz="1200">
                <a:solidFill>
                  <a:srgbClr val="41495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■"/>
              <a:defRPr sz="1200">
                <a:solidFill>
                  <a:srgbClr val="41495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●"/>
              <a:defRPr sz="1200">
                <a:solidFill>
                  <a:srgbClr val="41495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○"/>
              <a:defRPr sz="1200">
                <a:solidFill>
                  <a:srgbClr val="41495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1200"/>
              <a:buChar char="■"/>
              <a:defRPr sz="1200">
                <a:solidFill>
                  <a:srgbClr val="41495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748200" y="-296325"/>
            <a:ext cx="723900" cy="709800"/>
          </a:xfrm>
          <a:prstGeom prst="ellipse">
            <a:avLst/>
          </a:prstGeom>
          <a:solidFill>
            <a:srgbClr val="1176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4200"/>
              <a:buNone/>
              <a:defRPr>
                <a:solidFill>
                  <a:srgbClr val="4149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25"/>
            <a:ext cx="4572000" cy="4663200"/>
          </a:xfrm>
          <a:prstGeom prst="rect">
            <a:avLst/>
          </a:prstGeom>
          <a:solidFill>
            <a:srgbClr val="1176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4953"/>
              </a:buClr>
              <a:buSzPts val="4200"/>
              <a:buNone/>
              <a:defRPr>
                <a:solidFill>
                  <a:srgbClr val="41495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○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■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●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○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■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●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○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 Light"/>
              <a:buChar char="■"/>
              <a:defRPr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200" y="76199"/>
            <a:ext cx="549052" cy="2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568550" y="14775"/>
            <a:ext cx="1956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14953"/>
                </a:solidFill>
                <a:latin typeface="Blinker"/>
                <a:ea typeface="Blinker"/>
                <a:cs typeface="Blinker"/>
                <a:sym typeface="Blinker"/>
              </a:rPr>
              <a:t>IIS Paolo Frisi</a:t>
            </a:r>
            <a:endParaRPr>
              <a:solidFill>
                <a:srgbClr val="414953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139875" y="4990800"/>
            <a:ext cx="7756500" cy="152700"/>
          </a:xfrm>
          <a:prstGeom prst="parallelogram">
            <a:avLst>
              <a:gd name="adj" fmla="val 87792"/>
            </a:avLst>
          </a:prstGeom>
          <a:solidFill>
            <a:srgbClr val="1176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65851" y="5010199"/>
            <a:ext cx="262850" cy="1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7794725" y="4990800"/>
            <a:ext cx="1487700" cy="152700"/>
          </a:xfrm>
          <a:prstGeom prst="parallelogram">
            <a:avLst>
              <a:gd name="adj" fmla="val 87792"/>
            </a:avLst>
          </a:prstGeom>
          <a:solidFill>
            <a:srgbClr val="1176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Loz8fQxubBTkWgUf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frisi.edu.it/2025/01/27/circolare-n-204-27-gennaio-202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frisi.edu.it/2024/11/14/circolare-n-82-13-novembre-202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alvatore.mignogna@iisfrisi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419625" y="1444250"/>
            <a:ext cx="41391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DM65 / DM66 Relazione Collegio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108075" y="2295650"/>
            <a:ext cx="49590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Collegio Docenti 11/03/2025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2"/>
          </p:nvPr>
        </p:nvSpPr>
        <p:spPr>
          <a:xfrm>
            <a:off x="419625" y="3378050"/>
            <a:ext cx="4139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>
            <a:spLocks noGrp="1"/>
          </p:cNvSpPr>
          <p:nvPr>
            <p:ph type="pic" idx="3"/>
          </p:nvPr>
        </p:nvSpPr>
        <p:spPr>
          <a:xfrm>
            <a:off x="6565350" y="542325"/>
            <a:ext cx="1285200" cy="1224300"/>
          </a:xfrm>
          <a:prstGeom prst="ellipse">
            <a:avLst/>
          </a:pr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500"/>
              <a:t>Nella tabella seguente si riporta il programma in esecuzione con conclusione al 30 Settembre 2025:</a:t>
            </a:r>
            <a:endParaRPr sz="1500"/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Programma 1 / 2</a:t>
            </a:r>
            <a:endParaRPr/>
          </a:p>
        </p:txBody>
      </p:sp>
      <p:graphicFrame>
        <p:nvGraphicFramePr>
          <p:cNvPr id="147" name="Google Shape;147;p25"/>
          <p:cNvGraphicFramePr/>
          <p:nvPr/>
        </p:nvGraphicFramePr>
        <p:xfrm>
          <a:off x="311700" y="163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{4070FFF9-56B5-4307-B71C-324A9D006272}</a:tableStyleId>
              </a:tblPr>
              <a:tblGrid>
                <a:gridCol w="13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Mese (Previsione)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Laboratorio / Corso ONLINE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Stato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Edizioni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Marzo / Settembre</a:t>
                      </a:r>
                      <a:endParaRPr sz="1000"/>
                    </a:p>
                  </a:txBody>
                  <a:tcPr marL="91425" marR="91425" marT="91425" marB="91425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Strumenti e metodologie innovative di verifica e valutazione (ONLINE)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</a:t>
                      </a:r>
                      <a:endParaRPr sz="1000"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Gennaio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Google workspace for education dalla – gli strumenti di base</a:t>
                      </a:r>
                      <a:endParaRPr sz="1000"/>
                    </a:p>
                  </a:txBody>
                  <a:tcPr marL="88900" marR="88900" marT="88900" marB="889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CONCLUSO</a:t>
                      </a:r>
                      <a:endParaRPr sz="1000"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Febbraio</a:t>
                      </a:r>
                      <a:endParaRPr sz="1000"/>
                    </a:p>
                  </a:txBody>
                  <a:tcPr marL="91425" marR="91425" marT="91425" marB="91425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Google workspace for education – strumenti workspace e progettazione dell’uda</a:t>
                      </a:r>
                      <a:endParaRPr sz="1000"/>
                    </a:p>
                  </a:txBody>
                  <a:tcPr marL="88900" marR="88900" marT="88900" marB="889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CONCLUSO</a:t>
                      </a:r>
                      <a:endParaRPr sz="1000"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Marzo</a:t>
                      </a:r>
                      <a:endParaRPr sz="1000"/>
                    </a:p>
                  </a:txBody>
                  <a:tcPr marL="91425" marR="91425" marT="91425" marB="91425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Utilizzo efficace delle smartboard nella didattica: strategie e applicazioni pratiche</a:t>
                      </a:r>
                      <a:endParaRPr sz="1000"/>
                    </a:p>
                  </a:txBody>
                  <a:tcPr marL="88900" marR="88900" marT="88900" marB="889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Aprile</a:t>
                      </a:r>
                      <a:endParaRPr sz="1000"/>
                    </a:p>
                  </a:txBody>
                  <a:tcPr marL="91425" marR="91425" marT="91425" marB="91425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Utilizzo del chromebook per l’apprendimento innovativo</a:t>
                      </a:r>
                      <a:endParaRPr sz="1000"/>
                    </a:p>
                  </a:txBody>
                  <a:tcPr marL="88900" marR="88900" marT="88900" marB="889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Maggio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/>
                        <a:t>L’uso delle tecnologie per una didattica inclusiva (BES / DSA) - Edizione 1</a:t>
                      </a:r>
                      <a:endParaRPr sz="1000"/>
                    </a:p>
                  </a:txBody>
                  <a:tcPr marL="91425" marR="91425" marT="91425" marB="9142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Settembre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Google Workspace for Education: gli strumenti di ufficio e la collaborazione (ONLINE - ATA)</a:t>
                      </a:r>
                      <a:endParaRPr sz="1000"/>
                    </a:p>
                  </a:txBody>
                  <a:tcPr marL="91425" marR="91425" marT="91425" marB="9142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Settembre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Digitalizzazione della segreteria (contrattualistica e processi) (ONLINE - ATA)</a:t>
                      </a:r>
                      <a:endParaRPr sz="1000"/>
                    </a:p>
                  </a:txBody>
                  <a:tcPr marL="91425" marR="91425" marT="91425" marB="9142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Si sta lavorando con i formatori per riuscire a coprire anche i laboratori incentrati su Stampa 3D e realtà virtuale. </a:t>
            </a:r>
            <a:endParaRPr/>
          </a:p>
        </p:txBody>
      </p:sp>
      <p:graphicFrame>
        <p:nvGraphicFramePr>
          <p:cNvPr id="153" name="Google Shape;153;p26"/>
          <p:cNvGraphicFramePr/>
          <p:nvPr/>
        </p:nvGraphicFramePr>
        <p:xfrm>
          <a:off x="572288" y="1302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{4070FFF9-56B5-4307-B71C-324A9D006272}</a:tableStyleId>
              </a:tblPr>
              <a:tblGrid>
                <a:gridCol w="15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Mese (Previsione)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Laboratorio / Corso ONLINE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Stato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7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Produzione Grafica con Plotter e Suite Adobe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Produzione Grafica con Tavolette grafiche e Suite Adobe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Utilizzo etico e responsabile dell'AI e delle tecnologie informatiche nella didattica (ONLINE)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 tool di AI generativa e l'impiego nelle attività didattiche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L’uso delle tecnologie per una didattica inclusiva (BES / DSA) - Edizione 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Tecnologie Inclusive in Educazione: Utilizzo Efficace degli Strumenti Digitali per Supportare Tutti gli Studenti (ONLINE)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Marzo / Settembre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Metodologie didattiche innovative e STEAM (ONLINE)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IN PROGRAMMA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Programma 2 / 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Adesione nuovi laboratori in programmazione</a:t>
            </a:r>
            <a:endParaRPr/>
          </a:p>
        </p:txBody>
      </p:sp>
      <p:sp>
        <p:nvSpPr>
          <p:cNvPr id="160" name="Google Shape;160;p27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Clicca per accedere al modulo per la raccolta delle adesioni</a:t>
            </a:r>
            <a:endParaRPr/>
          </a:p>
        </p:txBody>
      </p:sp>
      <p:sp>
        <p:nvSpPr>
          <p:cNvPr id="161" name="Google Shape;161;p27">
            <a:hlinkClick r:id="rId3"/>
          </p:cNvPr>
          <p:cNvSpPr/>
          <p:nvPr/>
        </p:nvSpPr>
        <p:spPr>
          <a:xfrm>
            <a:off x="1413136" y="2452513"/>
            <a:ext cx="6317719" cy="12199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11769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DD0E1"/>
                </a:solidFill>
                <a:latin typeface="Arial"/>
              </a:rPr>
              <a:t>Adesioni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Feedback Laboratorio Workspace di base</a:t>
            </a:r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437750"/>
            <a:ext cx="2762250" cy="13614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500" y="1402225"/>
            <a:ext cx="3000851" cy="13348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4850" y="1402225"/>
            <a:ext cx="2762250" cy="13132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300" y="3189975"/>
            <a:ext cx="2762250" cy="142692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2450" y="3218800"/>
            <a:ext cx="2762250" cy="13692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1062" y="3189975"/>
            <a:ext cx="2941885" cy="1426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Iniziative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presente documento descrive lo stato dell’arte dell’avanzamento delle due iniziative di formazione in ambito digitale/STEAM: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it" b="1"/>
              <a:t>DM65</a:t>
            </a:r>
            <a:r>
              <a:rPr lang="it"/>
              <a:t> - Formazione STEAM Studenti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❖"/>
            </a:pPr>
            <a:r>
              <a:rPr lang="it" b="1"/>
              <a:t>DM66 </a:t>
            </a:r>
            <a:r>
              <a:rPr lang="it"/>
              <a:t>- Formazione del personale scolastico per la transizione digitale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DM65 - Formazione STEAM Studenti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Classi STEAM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E’ stata individuata una classe STEAM composta da 25 studenti afferente ai diversi poli: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POLO DELL’ OSPITALITA’ + POLO PER GLI STUDI ECONOMICI E SOCIALI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POLO IDA + LICEO GASTEL IDA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OLMO DI CORNAREDO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GASTEL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r>
              <a:rPr lang="it" sz="1500"/>
              <a:t>Per la composizione delle classi STEAM e la pianificazione di dettaglio del programma di formazione si faccia riferimento alla </a:t>
            </a:r>
            <a:r>
              <a:rPr lang="it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Circolare n. 204 – 27 gennaio 2025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500"/>
              <a:t>Nella tabella seguente si riporta il programma in esecuzione con conclusione al 15 Maggio 2025:</a:t>
            </a:r>
            <a:endParaRPr sz="1500"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Programma</a:t>
            </a:r>
            <a:endParaRPr/>
          </a:p>
        </p:txBody>
      </p:sp>
      <p:graphicFrame>
        <p:nvGraphicFramePr>
          <p:cNvPr id="114" name="Google Shape;114;p20"/>
          <p:cNvGraphicFramePr/>
          <p:nvPr/>
        </p:nvGraphicFramePr>
        <p:xfrm>
          <a:off x="351063" y="177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{4070FFF9-56B5-4307-B71C-324A9D006272}</a:tableStyleId>
              </a:tblPr>
              <a:tblGrid>
                <a:gridCol w="1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lt1"/>
                          </a:solidFill>
                        </a:rPr>
                        <a:t>Mese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lt1"/>
                          </a:solidFill>
                        </a:rPr>
                        <a:t>Laboratorio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lt1"/>
                          </a:solidFill>
                        </a:rPr>
                        <a:t>Note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/>
                        <a:t>Febbraio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it" sz="1100"/>
                        <a:t>Esplorando l'Intelligenza Artificiale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it" sz="1100"/>
                        <a:t>Introduzione alla Programmazione in Python</a:t>
                      </a:r>
                      <a:r>
                        <a:rPr lang="it" sz="1100" b="1">
                          <a:solidFill>
                            <a:srgbClr val="FF0000"/>
                          </a:solidFill>
                        </a:rPr>
                        <a:t>*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b="1">
                          <a:solidFill>
                            <a:srgbClr val="FF0000"/>
                          </a:solidFill>
                        </a:rPr>
                        <a:t>* </a:t>
                      </a:r>
                      <a:r>
                        <a:rPr lang="it" sz="1100">
                          <a:solidFill>
                            <a:schemeClr val="dk1"/>
                          </a:solidFill>
                        </a:rPr>
                        <a:t>SOLO Classe STEAM - GASTEL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/>
                        <a:t>Marzo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it" sz="1100">
                          <a:solidFill>
                            <a:schemeClr val="dk1"/>
                          </a:solidFill>
                        </a:rPr>
                        <a:t>Realtà virtuale ed aumentata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/>
                        <a:t>Aprile / Maggio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it" sz="1100"/>
                        <a:t>Etica Digitale</a:t>
                      </a:r>
                      <a:r>
                        <a:rPr lang="it" sz="110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it" sz="1100" baseline="300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100" baseline="30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it" sz="1100"/>
                        <a:t>Design e stampa 3D</a:t>
                      </a:r>
                      <a:r>
                        <a:rPr lang="it" sz="110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it" sz="11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100" baseline="30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it" sz="1100" baseline="3000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t" sz="1100">
                          <a:solidFill>
                            <a:schemeClr val="dk1"/>
                          </a:solidFill>
                        </a:rPr>
                        <a:t> Classi STEAM di tutti i poli  a meno della Classe STEAM - GASTEL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b="1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it" sz="11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it" sz="11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" sz="1100">
                          <a:solidFill>
                            <a:schemeClr val="dk1"/>
                          </a:solidFill>
                        </a:rPr>
                        <a:t>SOLO Classe STEAM - GASTEL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/>
              <a:t>In tabella di seguito lo stato di avanzamento della formazione attualmente in linea con il piano:</a:t>
            </a:r>
            <a:endParaRPr sz="16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Stato dell’arte</a:t>
            </a:r>
            <a:endParaRPr/>
          </a:p>
        </p:txBody>
      </p:sp>
      <p:graphicFrame>
        <p:nvGraphicFramePr>
          <p:cNvPr id="121" name="Google Shape;121;p21"/>
          <p:cNvGraphicFramePr/>
          <p:nvPr/>
        </p:nvGraphicFramePr>
        <p:xfrm>
          <a:off x="194825" y="186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{4070FFF9-56B5-4307-B71C-324A9D006272}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chemeClr val="lt1"/>
                          </a:solidFill>
                        </a:rPr>
                        <a:t>Stato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POLO DELL’ OSPITALITA’ + POLO PER GLI STUDI ECONOMICI E SOCIALI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POLO IDA + LICEO GASTEL IDA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OLMO DI CORNAREDO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lt1"/>
                          </a:solidFill>
                        </a:rPr>
                        <a:t>GASTEL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7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Concluso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Esplorando l'Intelligenza Artificiale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Esplorando l'Intelligenza Artificiale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chemeClr val="dk1"/>
                          </a:solidFill>
                        </a:rPr>
                        <a:t>Esplorando l'Intelligenza Artificiale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Esplorando l'Intelligenza Artificiale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Introduzione alla Programmazione in Python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In Corso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dk1"/>
                          </a:solidFill>
                        </a:rPr>
                        <a:t>Realtà virtuale ed aumentata 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Realtà virtuale ed aumentata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Realtà virtuale ed aumentata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Realtà virtuale ed aumentata 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Da Avviare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dk1"/>
                          </a:solidFill>
                        </a:rPr>
                        <a:t>Etica Digitale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Etica Digitale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Etica Digitale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Design e stampa 3D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Partecipazione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/>
              <a:t>La tabella seguente mostra la partecipazione media degli studenti in rapporto alla composizione della classe STEAM.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/>
              <a:t>In generale si riscontra una buona partecipazione per i diversi poli a meno del Gastel diurno per il quale la partecipazione è stata del 60%. Scorrendo le graduatorie di merito sono stati individuati gli studenti che hanno diritto a subentrare ai non partecipanti.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28" name="Google Shape;128;p22"/>
          <p:cNvGraphicFramePr/>
          <p:nvPr/>
        </p:nvGraphicFramePr>
        <p:xfrm>
          <a:off x="437600" y="273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{354827E1-562F-414C-A6A9-4126F746F44B}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Classe STEAM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D0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Studenti Classe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D0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Partecipazione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D0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Percentuale partecipazone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D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Ospitalità + EconomicoSociale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25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22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88%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Polo IDA + Gastel IDA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25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24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96%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Olmo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25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25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100%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Gastel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25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15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60%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9" name="Google Shape;129;p22" title="Gra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724" y="2253925"/>
            <a:ext cx="3824700" cy="2364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DM66 - Formazione del personale scolastico per la transizione digitale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Punti di attenzione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/>
              <a:t>Informazioni Dirigente Scolastico.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/>
              <a:t>Per informazioni sul programma di formazione ad oggi garantito si faccia riferimento alla </a:t>
            </a:r>
            <a:r>
              <a:rPr lang="it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Circolare n. 82 – 13 novembre 2024</a:t>
            </a:r>
            <a:r>
              <a:rPr lang="it"/>
              <a:t>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Rispetto al programma iniziale diversi momenti di formazione sono stati soppressi a causa di:</a:t>
            </a:r>
            <a:endParaRPr/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it"/>
              <a:t>Scarsa adesione → si segnala la completa assenza di adesione da parte dei docenti dell’Olmo e l’esigua adesione da parte dei docenti del polo IDA 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it"/>
              <a:t>Indisponibilità formatori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La scuola si sta muovendo per riuscire ad attivare anche i momenti di formazione residui relativi agli altri ambiti previsti da progettazione iniziale (Arte digitale e produzione multimediale, AI, VR e Coding, Tecnologie e metodologie per l'inclusione).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All’avvio di ogni momento di formazione viene pubblicata una circolare con: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it"/>
              <a:t>pianificazione di dettaglio degli incontri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it"/>
              <a:t>indicazioni per l’iscrizione su scuola futura (da effettuare ad opera dei docenti partecipanti)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it"/>
              <a:t>partecipanti candidati (docenti che hanno dato pre-adesione)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Qualunque docente può partecipare ai momenti di formazione proposta (anche se non fornita disponibilità in pre-adesione) inviando apposita email a </a:t>
            </a:r>
            <a:r>
              <a:rPr lang="it" u="sng">
                <a:solidFill>
                  <a:schemeClr val="hlink"/>
                </a:solidFill>
                <a:hlinkClick r:id="rId4"/>
              </a:rPr>
              <a:t>salvatore.mignogna@iisfrisi.it</a:t>
            </a:r>
            <a:r>
              <a:rPr lang="it"/>
              <a:t> e procedendo all’iscrizione sulla piattaforma scuola futura.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Presentazione su schermo (16:9)</PresentationFormat>
  <Paragraphs>180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Titillium Web ExtraLight</vt:lpstr>
      <vt:lpstr>Blinker</vt:lpstr>
      <vt:lpstr>Arial</vt:lpstr>
      <vt:lpstr>Titillium Web</vt:lpstr>
      <vt:lpstr>Economica</vt:lpstr>
      <vt:lpstr>Luxe</vt:lpstr>
      <vt:lpstr>DM65 / DM66 Relazione Collegio</vt:lpstr>
      <vt:lpstr>Iniziative</vt:lpstr>
      <vt:lpstr>DM65 - Formazione STEAM Studenti </vt:lpstr>
      <vt:lpstr>Classi STEAM</vt:lpstr>
      <vt:lpstr>Programma</vt:lpstr>
      <vt:lpstr>Stato dell’arte</vt:lpstr>
      <vt:lpstr>Partecipazione</vt:lpstr>
      <vt:lpstr>DM66 - Formazione del personale scolastico per la transizione digitale </vt:lpstr>
      <vt:lpstr>Punti di attenzione</vt:lpstr>
      <vt:lpstr>Programma 1 / 2</vt:lpstr>
      <vt:lpstr>Programma 2 / 2</vt:lpstr>
      <vt:lpstr>Adesione nuovi laboratori in programmazione</vt:lpstr>
      <vt:lpstr>Feedback Laboratorio Workspace di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luca azzollini</cp:lastModifiedBy>
  <cp:revision>1</cp:revision>
  <dcterms:modified xsi:type="dcterms:W3CDTF">2025-03-10T16:22:04Z</dcterms:modified>
</cp:coreProperties>
</file>